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Quicksand Medium" panose="020B0604020202020204" charset="0"/>
      <p:regular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ti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8BB"/>
    <a:srgbClr val="00C282"/>
    <a:srgbClr val="1885F1"/>
    <a:srgbClr val="2A4D70"/>
    <a:srgbClr val="36C5FF"/>
    <a:srgbClr val="323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yst layout 1 - Markering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677" autoAdjust="0"/>
  </p:normalViewPr>
  <p:slideViewPr>
    <p:cSldViewPr snapToGrid="0">
      <p:cViewPr varScale="1">
        <p:scale>
          <a:sx n="72" d="100"/>
          <a:sy n="72" d="100"/>
        </p:scale>
        <p:origin x="65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lak Gottlieb" userId="584aee76592d0a3a" providerId="LiveId" clId="{5C067C2F-118F-4084-B413-EC0025A7DC01}"/>
    <pc:docChg chg="undo custSel modSld">
      <pc:chgData name="Aslak Gottlieb" userId="584aee76592d0a3a" providerId="LiveId" clId="{5C067C2F-118F-4084-B413-EC0025A7DC01}" dt="2023-07-06T06:19:57.459" v="372" actId="6549"/>
      <pc:docMkLst>
        <pc:docMk/>
      </pc:docMkLst>
      <pc:sldChg chg="modSp mod">
        <pc:chgData name="Aslak Gottlieb" userId="584aee76592d0a3a" providerId="LiveId" clId="{5C067C2F-118F-4084-B413-EC0025A7DC01}" dt="2023-07-05T12:21:06.812" v="20" actId="6549"/>
        <pc:sldMkLst>
          <pc:docMk/>
          <pc:sldMk cId="0" sldId="257"/>
        </pc:sldMkLst>
        <pc:spChg chg="mod">
          <ac:chgData name="Aslak Gottlieb" userId="584aee76592d0a3a" providerId="LiveId" clId="{5C067C2F-118F-4084-B413-EC0025A7DC01}" dt="2023-07-05T12:21:06.812" v="20" actId="6549"/>
          <ac:spMkLst>
            <pc:docMk/>
            <pc:sldMk cId="0" sldId="257"/>
            <ac:spMk id="103" creationId="{00000000-0000-0000-0000-000000000000}"/>
          </ac:spMkLst>
        </pc:spChg>
      </pc:sldChg>
      <pc:sldChg chg="delCm modNotes">
        <pc:chgData name="Aslak Gottlieb" userId="584aee76592d0a3a" providerId="LiveId" clId="{5C067C2F-118F-4084-B413-EC0025A7DC01}" dt="2023-07-05T12:52:46.864" v="22"/>
        <pc:sldMkLst>
          <pc:docMk/>
          <pc:sldMk cId="0" sldId="258"/>
        </pc:sldMkLst>
      </pc:sldChg>
      <pc:sldChg chg="addSp delSp modSp mod">
        <pc:chgData name="Aslak Gottlieb" userId="584aee76592d0a3a" providerId="LiveId" clId="{5C067C2F-118F-4084-B413-EC0025A7DC01}" dt="2023-07-06T06:18:48.694" v="339" actId="20577"/>
        <pc:sldMkLst>
          <pc:docMk/>
          <pc:sldMk cId="0" sldId="259"/>
        </pc:sldMkLst>
        <pc:spChg chg="add del mod">
          <ac:chgData name="Aslak Gottlieb" userId="584aee76592d0a3a" providerId="LiveId" clId="{5C067C2F-118F-4084-B413-EC0025A7DC01}" dt="2023-07-05T18:17:59.756" v="286" actId="478"/>
          <ac:spMkLst>
            <pc:docMk/>
            <pc:sldMk cId="0" sldId="259"/>
            <ac:spMk id="2" creationId="{C6EA188F-5708-D770-9100-2B068E5406C2}"/>
          </ac:spMkLst>
        </pc:spChg>
        <pc:spChg chg="mod">
          <ac:chgData name="Aslak Gottlieb" userId="584aee76592d0a3a" providerId="LiveId" clId="{5C067C2F-118F-4084-B413-EC0025A7DC01}" dt="2023-07-06T06:18:48.694" v="339" actId="20577"/>
          <ac:spMkLst>
            <pc:docMk/>
            <pc:sldMk cId="0" sldId="259"/>
            <ac:spMk id="175" creationId="{00000000-0000-0000-0000-000000000000}"/>
          </ac:spMkLst>
        </pc:spChg>
        <pc:spChg chg="add del mod">
          <ac:chgData name="Aslak Gottlieb" userId="584aee76592d0a3a" providerId="LiveId" clId="{5C067C2F-118F-4084-B413-EC0025A7DC01}" dt="2023-07-05T18:17:55.982" v="285" actId="478"/>
          <ac:spMkLst>
            <pc:docMk/>
            <pc:sldMk cId="0" sldId="259"/>
            <ac:spMk id="177" creationId="{00000000-0000-0000-0000-000000000000}"/>
          </ac:spMkLst>
        </pc:spChg>
        <pc:picChg chg="mod">
          <ac:chgData name="Aslak Gottlieb" userId="584aee76592d0a3a" providerId="LiveId" clId="{5C067C2F-118F-4084-B413-EC0025A7DC01}" dt="2023-07-05T18:16:48.393" v="281" actId="1076"/>
          <ac:picMkLst>
            <pc:docMk/>
            <pc:sldMk cId="0" sldId="259"/>
            <ac:picMk id="168" creationId="{00000000-0000-0000-0000-000000000000}"/>
          </ac:picMkLst>
        </pc:picChg>
      </pc:sldChg>
      <pc:sldChg chg="modSp mod">
        <pc:chgData name="Aslak Gottlieb" userId="584aee76592d0a3a" providerId="LiveId" clId="{5C067C2F-118F-4084-B413-EC0025A7DC01}" dt="2023-07-06T06:19:23.597" v="346" actId="6549"/>
        <pc:sldMkLst>
          <pc:docMk/>
          <pc:sldMk cId="0" sldId="260"/>
        </pc:sldMkLst>
        <pc:spChg chg="mod">
          <ac:chgData name="Aslak Gottlieb" userId="584aee76592d0a3a" providerId="LiveId" clId="{5C067C2F-118F-4084-B413-EC0025A7DC01}" dt="2023-07-06T06:19:23.597" v="346" actId="6549"/>
          <ac:spMkLst>
            <pc:docMk/>
            <pc:sldMk cId="0" sldId="260"/>
            <ac:spMk id="193" creationId="{00000000-0000-0000-0000-000000000000}"/>
          </ac:spMkLst>
        </pc:spChg>
        <pc:spChg chg="mod">
          <ac:chgData name="Aslak Gottlieb" userId="584aee76592d0a3a" providerId="LiveId" clId="{5C067C2F-118F-4084-B413-EC0025A7DC01}" dt="2023-07-05T14:37:15.008" v="214"/>
          <ac:spMkLst>
            <pc:docMk/>
            <pc:sldMk cId="0" sldId="260"/>
            <ac:spMk id="194" creationId="{00000000-0000-0000-0000-000000000000}"/>
          </ac:spMkLst>
        </pc:spChg>
        <pc:spChg chg="mod">
          <ac:chgData name="Aslak Gottlieb" userId="584aee76592d0a3a" providerId="LiveId" clId="{5C067C2F-118F-4084-B413-EC0025A7DC01}" dt="2023-07-05T14:34:21.143" v="144" actId="20577"/>
          <ac:spMkLst>
            <pc:docMk/>
            <pc:sldMk cId="0" sldId="260"/>
            <ac:spMk id="195" creationId="{00000000-0000-0000-0000-000000000000}"/>
          </ac:spMkLst>
        </pc:spChg>
        <pc:spChg chg="mod">
          <ac:chgData name="Aslak Gottlieb" userId="584aee76592d0a3a" providerId="LiveId" clId="{5C067C2F-118F-4084-B413-EC0025A7DC01}" dt="2023-07-05T14:33:24.911" v="100" actId="6549"/>
          <ac:spMkLst>
            <pc:docMk/>
            <pc:sldMk cId="0" sldId="260"/>
            <ac:spMk id="214" creationId="{00000000-0000-0000-0000-000000000000}"/>
          </ac:spMkLst>
        </pc:spChg>
      </pc:sldChg>
      <pc:sldChg chg="modSp mod">
        <pc:chgData name="Aslak Gottlieb" userId="584aee76592d0a3a" providerId="LiveId" clId="{5C067C2F-118F-4084-B413-EC0025A7DC01}" dt="2023-07-05T14:37:36.112" v="215" actId="20577"/>
        <pc:sldMkLst>
          <pc:docMk/>
          <pc:sldMk cId="0" sldId="261"/>
        </pc:sldMkLst>
        <pc:spChg chg="mod">
          <ac:chgData name="Aslak Gottlieb" userId="584aee76592d0a3a" providerId="LiveId" clId="{5C067C2F-118F-4084-B413-EC0025A7DC01}" dt="2023-07-05T14:37:36.112" v="215" actId="20577"/>
          <ac:spMkLst>
            <pc:docMk/>
            <pc:sldMk cId="0" sldId="261"/>
            <ac:spMk id="241" creationId="{00000000-0000-0000-0000-000000000000}"/>
          </ac:spMkLst>
        </pc:spChg>
      </pc:sldChg>
      <pc:sldChg chg="modSp mod">
        <pc:chgData name="Aslak Gottlieb" userId="584aee76592d0a3a" providerId="LiveId" clId="{5C067C2F-118F-4084-B413-EC0025A7DC01}" dt="2023-07-05T14:42:25.913" v="216" actId="20577"/>
        <pc:sldMkLst>
          <pc:docMk/>
          <pc:sldMk cId="0" sldId="262"/>
        </pc:sldMkLst>
        <pc:spChg chg="mod">
          <ac:chgData name="Aslak Gottlieb" userId="584aee76592d0a3a" providerId="LiveId" clId="{5C067C2F-118F-4084-B413-EC0025A7DC01}" dt="2023-07-05T14:42:25.913" v="216" actId="20577"/>
          <ac:spMkLst>
            <pc:docMk/>
            <pc:sldMk cId="0" sldId="262"/>
            <ac:spMk id="279" creationId="{00000000-0000-0000-0000-000000000000}"/>
          </ac:spMkLst>
        </pc:spChg>
      </pc:sldChg>
      <pc:sldChg chg="modSp mod">
        <pc:chgData name="Aslak Gottlieb" userId="584aee76592d0a3a" providerId="LiveId" clId="{5C067C2F-118F-4084-B413-EC0025A7DC01}" dt="2023-07-06T06:19:57.459" v="372" actId="6549"/>
        <pc:sldMkLst>
          <pc:docMk/>
          <pc:sldMk cId="0" sldId="263"/>
        </pc:sldMkLst>
        <pc:spChg chg="mod">
          <ac:chgData name="Aslak Gottlieb" userId="584aee76592d0a3a" providerId="LiveId" clId="{5C067C2F-118F-4084-B413-EC0025A7DC01}" dt="2023-07-06T06:19:57.459" v="372" actId="6549"/>
          <ac:spMkLst>
            <pc:docMk/>
            <pc:sldMk cId="0" sldId="263"/>
            <ac:spMk id="368" creationId="{00000000-0000-0000-0000-000000000000}"/>
          </ac:spMkLst>
        </pc:spChg>
      </pc:sldChg>
    </pc:docChg>
  </pc:docChgLst>
  <pc:docChgLst>
    <pc:chgData name="M B" userId="bd12c9d8136ec891" providerId="LiveId" clId="{99C9D146-C80E-49CE-A4F8-D3F380CFFD8D}"/>
    <pc:docChg chg="modSld">
      <pc:chgData name="M B" userId="bd12c9d8136ec891" providerId="LiveId" clId="{99C9D146-C80E-49CE-A4F8-D3F380CFFD8D}" dt="2024-08-31T10:21:41.767" v="44" actId="6549"/>
      <pc:docMkLst>
        <pc:docMk/>
      </pc:docMkLst>
      <pc:sldChg chg="modSp mod">
        <pc:chgData name="M B" userId="bd12c9d8136ec891" providerId="LiveId" clId="{99C9D146-C80E-49CE-A4F8-D3F380CFFD8D}" dt="2024-08-31T10:18:35.283" v="12" actId="20577"/>
        <pc:sldMkLst>
          <pc:docMk/>
          <pc:sldMk cId="0" sldId="257"/>
        </pc:sldMkLst>
        <pc:spChg chg="mod">
          <ac:chgData name="M B" userId="bd12c9d8136ec891" providerId="LiveId" clId="{99C9D146-C80E-49CE-A4F8-D3F380CFFD8D}" dt="2024-08-31T10:18:35.283" v="12" actId="20577"/>
          <ac:spMkLst>
            <pc:docMk/>
            <pc:sldMk cId="0" sldId="257"/>
            <ac:spMk id="102" creationId="{00000000-0000-0000-0000-000000000000}"/>
          </ac:spMkLst>
        </pc:spChg>
      </pc:sldChg>
      <pc:sldChg chg="modSp mod">
        <pc:chgData name="M B" userId="bd12c9d8136ec891" providerId="LiveId" clId="{99C9D146-C80E-49CE-A4F8-D3F380CFFD8D}" dt="2024-08-31T10:19:19.092" v="32" actId="20577"/>
        <pc:sldMkLst>
          <pc:docMk/>
          <pc:sldMk cId="0" sldId="259"/>
        </pc:sldMkLst>
        <pc:spChg chg="mod">
          <ac:chgData name="M B" userId="bd12c9d8136ec891" providerId="LiveId" clId="{99C9D146-C80E-49CE-A4F8-D3F380CFFD8D}" dt="2024-08-31T10:19:19.092" v="32" actId="20577"/>
          <ac:spMkLst>
            <pc:docMk/>
            <pc:sldMk cId="0" sldId="259"/>
            <ac:spMk id="177" creationId="{00000000-0000-0000-0000-000000000000}"/>
          </ac:spMkLst>
        </pc:spChg>
      </pc:sldChg>
      <pc:sldChg chg="modSp mod">
        <pc:chgData name="M B" userId="bd12c9d8136ec891" providerId="LiveId" clId="{99C9D146-C80E-49CE-A4F8-D3F380CFFD8D}" dt="2024-08-31T10:19:53.718" v="37" actId="20577"/>
        <pc:sldMkLst>
          <pc:docMk/>
          <pc:sldMk cId="0" sldId="260"/>
        </pc:sldMkLst>
        <pc:spChg chg="mod">
          <ac:chgData name="M B" userId="bd12c9d8136ec891" providerId="LiveId" clId="{99C9D146-C80E-49CE-A4F8-D3F380CFFD8D}" dt="2024-08-31T10:19:44.855" v="34" actId="20577"/>
          <ac:spMkLst>
            <pc:docMk/>
            <pc:sldMk cId="0" sldId="260"/>
            <ac:spMk id="197" creationId="{00000000-0000-0000-0000-000000000000}"/>
          </ac:spMkLst>
        </pc:spChg>
        <pc:spChg chg="mod">
          <ac:chgData name="M B" userId="bd12c9d8136ec891" providerId="LiveId" clId="{99C9D146-C80E-49CE-A4F8-D3F380CFFD8D}" dt="2024-08-31T10:19:47.372" v="35" actId="20577"/>
          <ac:spMkLst>
            <pc:docMk/>
            <pc:sldMk cId="0" sldId="260"/>
            <ac:spMk id="198" creationId="{00000000-0000-0000-0000-000000000000}"/>
          </ac:spMkLst>
        </pc:spChg>
        <pc:spChg chg="mod">
          <ac:chgData name="M B" userId="bd12c9d8136ec891" providerId="LiveId" clId="{99C9D146-C80E-49CE-A4F8-D3F380CFFD8D}" dt="2024-08-31T10:19:49.265" v="36" actId="20577"/>
          <ac:spMkLst>
            <pc:docMk/>
            <pc:sldMk cId="0" sldId="260"/>
            <ac:spMk id="199" creationId="{00000000-0000-0000-0000-000000000000}"/>
          </ac:spMkLst>
        </pc:spChg>
        <pc:spChg chg="mod">
          <ac:chgData name="M B" userId="bd12c9d8136ec891" providerId="LiveId" clId="{99C9D146-C80E-49CE-A4F8-D3F380CFFD8D}" dt="2024-08-31T10:19:53.718" v="37" actId="20577"/>
          <ac:spMkLst>
            <pc:docMk/>
            <pc:sldMk cId="0" sldId="260"/>
            <ac:spMk id="200" creationId="{00000000-0000-0000-0000-000000000000}"/>
          </ac:spMkLst>
        </pc:spChg>
        <pc:spChg chg="mod">
          <ac:chgData name="M B" userId="bd12c9d8136ec891" providerId="LiveId" clId="{99C9D146-C80E-49CE-A4F8-D3F380CFFD8D}" dt="2024-08-31T10:19:41.807" v="33" actId="20577"/>
          <ac:spMkLst>
            <pc:docMk/>
            <pc:sldMk cId="0" sldId="260"/>
            <ac:spMk id="201" creationId="{00000000-0000-0000-0000-000000000000}"/>
          </ac:spMkLst>
        </pc:spChg>
      </pc:sldChg>
      <pc:sldChg chg="modSp mod">
        <pc:chgData name="M B" userId="bd12c9d8136ec891" providerId="LiveId" clId="{99C9D146-C80E-49CE-A4F8-D3F380CFFD8D}" dt="2024-08-31T10:21:41.767" v="44" actId="6549"/>
        <pc:sldMkLst>
          <pc:docMk/>
          <pc:sldMk cId="0" sldId="262"/>
        </pc:sldMkLst>
        <pc:spChg chg="mod">
          <ac:chgData name="M B" userId="bd12c9d8136ec891" providerId="LiveId" clId="{99C9D146-C80E-49CE-A4F8-D3F380CFFD8D}" dt="2024-08-31T10:20:58.403" v="39" actId="14100"/>
          <ac:spMkLst>
            <pc:docMk/>
            <pc:sldMk cId="0" sldId="262"/>
            <ac:spMk id="280" creationId="{00000000-0000-0000-0000-000000000000}"/>
          </ac:spMkLst>
        </pc:spChg>
        <pc:spChg chg="mod">
          <ac:chgData name="M B" userId="bd12c9d8136ec891" providerId="LiveId" clId="{99C9D146-C80E-49CE-A4F8-D3F380CFFD8D}" dt="2024-08-31T10:21:12.018" v="41" actId="14100"/>
          <ac:spMkLst>
            <pc:docMk/>
            <pc:sldMk cId="0" sldId="262"/>
            <ac:spMk id="281" creationId="{00000000-0000-0000-0000-000000000000}"/>
          </ac:spMkLst>
        </pc:spChg>
        <pc:spChg chg="mod">
          <ac:chgData name="M B" userId="bd12c9d8136ec891" providerId="LiveId" clId="{99C9D146-C80E-49CE-A4F8-D3F380CFFD8D}" dt="2024-08-31T10:21:19.761" v="42" actId="20577"/>
          <ac:spMkLst>
            <pc:docMk/>
            <pc:sldMk cId="0" sldId="262"/>
            <ac:spMk id="282" creationId="{00000000-0000-0000-0000-000000000000}"/>
          </ac:spMkLst>
        </pc:spChg>
        <pc:spChg chg="mod">
          <ac:chgData name="M B" userId="bd12c9d8136ec891" providerId="LiveId" clId="{99C9D146-C80E-49CE-A4F8-D3F380CFFD8D}" dt="2024-08-31T10:21:41.767" v="44" actId="6549"/>
          <ac:spMkLst>
            <pc:docMk/>
            <pc:sldMk cId="0" sldId="262"/>
            <ac:spMk id="295" creationId="{00000000-0000-0000-0000-000000000000}"/>
          </ac:spMkLst>
        </pc:spChg>
      </pc:sldChg>
    </pc:docChg>
  </pc:docChgLst>
  <pc:docChgLst>
    <pc:chgData name="M B" userId="bd12c9d8136ec891" providerId="LiveId" clId="{D9614001-501F-487E-BE24-6AC2192252C8}"/>
    <pc:docChg chg="modSld">
      <pc:chgData name="M B" userId="bd12c9d8136ec891" providerId="LiveId" clId="{D9614001-501F-487E-BE24-6AC2192252C8}" dt="2024-09-03T19:26:11.260" v="96" actId="20577"/>
      <pc:docMkLst>
        <pc:docMk/>
      </pc:docMkLst>
      <pc:sldChg chg="modSp mod">
        <pc:chgData name="M B" userId="bd12c9d8136ec891" providerId="LiveId" clId="{D9614001-501F-487E-BE24-6AC2192252C8}" dt="2024-09-03T19:24:36.960" v="41" actId="6549"/>
        <pc:sldMkLst>
          <pc:docMk/>
          <pc:sldMk cId="0" sldId="258"/>
        </pc:sldMkLst>
        <pc:spChg chg="mod">
          <ac:chgData name="M B" userId="bd12c9d8136ec891" providerId="LiveId" clId="{D9614001-501F-487E-BE24-6AC2192252C8}" dt="2024-09-03T19:24:36.960" v="41" actId="6549"/>
          <ac:spMkLst>
            <pc:docMk/>
            <pc:sldMk cId="0" sldId="258"/>
            <ac:spMk id="153" creationId="{00000000-0000-0000-0000-000000000000}"/>
          </ac:spMkLst>
        </pc:spChg>
        <pc:spChg chg="mod">
          <ac:chgData name="M B" userId="bd12c9d8136ec891" providerId="LiveId" clId="{D9614001-501F-487E-BE24-6AC2192252C8}" dt="2024-09-03T19:24:06.220" v="7" actId="6549"/>
          <ac:spMkLst>
            <pc:docMk/>
            <pc:sldMk cId="0" sldId="258"/>
            <ac:spMk id="156" creationId="{00000000-0000-0000-0000-000000000000}"/>
          </ac:spMkLst>
        </pc:spChg>
      </pc:sldChg>
      <pc:sldChg chg="modSp mod">
        <pc:chgData name="M B" userId="bd12c9d8136ec891" providerId="LiveId" clId="{D9614001-501F-487E-BE24-6AC2192252C8}" dt="2024-09-03T19:26:11.260" v="96" actId="20577"/>
        <pc:sldMkLst>
          <pc:docMk/>
          <pc:sldMk cId="0" sldId="262"/>
        </pc:sldMkLst>
        <pc:spChg chg="mod">
          <ac:chgData name="M B" userId="bd12c9d8136ec891" providerId="LiveId" clId="{D9614001-501F-487E-BE24-6AC2192252C8}" dt="2024-09-03T19:26:11.260" v="96" actId="20577"/>
          <ac:spMkLst>
            <pc:docMk/>
            <pc:sldMk cId="0" sldId="262"/>
            <ac:spMk id="278" creationId="{00000000-0000-0000-0000-000000000000}"/>
          </ac:spMkLst>
        </pc:spChg>
        <pc:spChg chg="mod">
          <ac:chgData name="M B" userId="bd12c9d8136ec891" providerId="LiveId" clId="{D9614001-501F-487E-BE24-6AC2192252C8}" dt="2024-09-03T19:25:55.546" v="80" actId="14100"/>
          <ac:spMkLst>
            <pc:docMk/>
            <pc:sldMk cId="0" sldId="262"/>
            <ac:spMk id="29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50bf17979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g250bf17979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050">
                <a:solidFill>
                  <a:srgbClr val="202122"/>
                </a:solidFill>
                <a:highlight>
                  <a:srgbClr val="FFFFFF"/>
                </a:highlight>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 Nam liber tempor cum soluta nobis eleifend option congue nihil imperdiet doming id quod mazim placerat facer possim assum. Typi non habent claritatem insitam; est usus legentis in iis qui facit eorum claritatem. Investigationes demonstraverunt lectores legere me lius quod ii legunt saepius. Claritas est etiam processus dynamicus, qui sequitur mutationem consuetudium lectorum. Mirum est notare quam littera gothica, quam nunc putamus parum claram, anteposuerit litterarum formas humanitatis per seacula quarta decima et quinta decima. Eodem modo typi, qui nunc nobis videntur parum clari, fiant sollemnes in futurum.</a:t>
            </a:r>
            <a:endParaRPr/>
          </a:p>
        </p:txBody>
      </p:sp>
      <p:sp>
        <p:nvSpPr>
          <p:cNvPr id="185" name="Google Shape;18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50bf179795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g250bf179795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l="22021" t="8473" r="3225" b="35459"/>
          <a:stretch/>
        </p:blipFill>
        <p:spPr>
          <a:xfrm>
            <a:off x="0" y="0"/>
            <a:ext cx="18288000" cy="10287000"/>
          </a:xfrm>
          <a:prstGeom prst="rect">
            <a:avLst/>
          </a:prstGeom>
          <a:noFill/>
          <a:ln>
            <a:noFill/>
          </a:ln>
        </p:spPr>
      </p:pic>
      <p:grpSp>
        <p:nvGrpSpPr>
          <p:cNvPr id="85" name="Google Shape;85;p13"/>
          <p:cNvGrpSpPr/>
          <p:nvPr/>
        </p:nvGrpSpPr>
        <p:grpSpPr>
          <a:xfrm>
            <a:off x="11558016" y="3625034"/>
            <a:ext cx="6729984" cy="615893"/>
            <a:chOff x="0" y="0"/>
            <a:chExt cx="2058649" cy="162211"/>
          </a:xfrm>
          <a:solidFill>
            <a:srgbClr val="00D8BB"/>
          </a:solidFill>
        </p:grpSpPr>
        <p:sp>
          <p:nvSpPr>
            <p:cNvPr id="86" name="Google Shape;86;p13"/>
            <p:cNvSpPr/>
            <p:nvPr/>
          </p:nvSpPr>
          <p:spPr>
            <a:xfrm>
              <a:off x="0" y="0"/>
              <a:ext cx="2058649" cy="162211"/>
            </a:xfrm>
            <a:custGeom>
              <a:avLst/>
              <a:gdLst/>
              <a:ahLst/>
              <a:cxnLst/>
              <a:rect l="l" t="t" r="r" b="b"/>
              <a:pathLst>
                <a:path w="2058649" h="162211" extrusionOk="0">
                  <a:moveTo>
                    <a:pt x="0" y="0"/>
                  </a:moveTo>
                  <a:lnTo>
                    <a:pt x="2058649" y="0"/>
                  </a:lnTo>
                  <a:lnTo>
                    <a:pt x="2058649" y="162211"/>
                  </a:lnTo>
                  <a:lnTo>
                    <a:pt x="0" y="162211"/>
                  </a:lnTo>
                  <a:close/>
                </a:path>
              </a:pathLst>
            </a:custGeom>
            <a:grpFill/>
            <a:ln>
              <a:noFill/>
            </a:ln>
          </p:spPr>
          <p:txBody>
            <a:bodyPr/>
            <a:lstStyle/>
            <a:p>
              <a:endParaRPr lang="da-DK"/>
            </a:p>
          </p:txBody>
        </p:sp>
        <p:sp>
          <p:nvSpPr>
            <p:cNvPr id="87" name="Google Shape;87;p13"/>
            <p:cNvSpPr txBox="1"/>
            <p:nvPr/>
          </p:nvSpPr>
          <p:spPr>
            <a:xfrm>
              <a:off x="0" y="0"/>
              <a:ext cx="2025514" cy="162211"/>
            </a:xfrm>
            <a:prstGeom prst="rect">
              <a:avLst/>
            </a:prstGeom>
            <a:grp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2100" dirty="0">
                  <a:solidFill>
                    <a:schemeClr val="bg1"/>
                  </a:solidFill>
                </a:rPr>
                <a:t>AFFÄRSPLAN FÖR INVESTERINGSBOLAGET</a:t>
              </a:r>
              <a:endParaRPr lang="en-US" dirty="0">
                <a:solidFill>
                  <a:schemeClr val="bg1"/>
                </a:solidFill>
              </a:endParaRPr>
            </a:p>
          </p:txBody>
        </p:sp>
      </p:grpSp>
      <p:sp>
        <p:nvSpPr>
          <p:cNvPr id="97" name="Google Shape;97;p13"/>
          <p:cNvSpPr txBox="1"/>
          <p:nvPr/>
        </p:nvSpPr>
        <p:spPr>
          <a:xfrm>
            <a:off x="2929968" y="4240927"/>
            <a:ext cx="15234248" cy="1425775"/>
          </a:xfrm>
          <a:prstGeom prst="rect">
            <a:avLst/>
          </a:prstGeom>
          <a:noFill/>
          <a:ln>
            <a:noFill/>
          </a:ln>
        </p:spPr>
        <p:txBody>
          <a:bodyPr spcFirstLastPara="1" wrap="square" lIns="0" tIns="0" rIns="0" bIns="0" anchor="t" anchorCtr="0">
            <a:spAutoFit/>
          </a:bodyPr>
          <a:lstStyle/>
          <a:p>
            <a:pPr marL="0" marR="0" lvl="0" indent="0" algn="r" rtl="0">
              <a:lnSpc>
                <a:spcPct val="116026"/>
              </a:lnSpc>
              <a:spcBef>
                <a:spcPts val="0"/>
              </a:spcBef>
              <a:spcAft>
                <a:spcPts val="0"/>
              </a:spcAft>
              <a:buNone/>
            </a:pPr>
            <a:r>
              <a:rPr lang="en-US" sz="7987" b="1" dirty="0">
                <a:solidFill>
                  <a:srgbClr val="12222B"/>
                </a:solidFill>
                <a:latin typeface="Quicksand Medium" pitchFamily="2" charset="0"/>
                <a:ea typeface="Open Sans"/>
                <a:cs typeface="Open Sans"/>
                <a:sym typeface="Open Sans"/>
              </a:rPr>
              <a:t>YOLO Invest</a:t>
            </a:r>
            <a:endParaRPr dirty="0">
              <a:latin typeface="Quicksand Medium" pitchFamily="2" charset="0"/>
            </a:endParaRPr>
          </a:p>
        </p:txBody>
      </p:sp>
      <p:pic>
        <p:nvPicPr>
          <p:cNvPr id="4" name="Grafik 3">
            <a:extLst>
              <a:ext uri="{FF2B5EF4-FFF2-40B4-BE49-F238E27FC236}">
                <a16:creationId xmlns:a16="http://schemas.microsoft.com/office/drawing/2014/main" id="{DFB4426E-7A02-EFB5-0F7A-EE17FB46EE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493694" y="5552401"/>
            <a:ext cx="4670522" cy="61589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4"/>
          <p:cNvSpPr txBox="1"/>
          <p:nvPr/>
        </p:nvSpPr>
        <p:spPr>
          <a:xfrm>
            <a:off x="1028700" y="1889990"/>
            <a:ext cx="5510100" cy="129266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sv-SE" sz="2000" dirty="0">
                <a:latin typeface="Quicksand Medium" pitchFamily="2" charset="0"/>
              </a:rPr>
              <a:t>Bakom YOLO </a:t>
            </a:r>
            <a:r>
              <a:rPr lang="sv-SE" sz="2000" dirty="0" err="1">
                <a:latin typeface="Quicksand Medium" pitchFamily="2" charset="0"/>
              </a:rPr>
              <a:t>Invest</a:t>
            </a:r>
            <a:r>
              <a:rPr lang="sv-SE" sz="2000" dirty="0">
                <a:latin typeface="Quicksand Medium" pitchFamily="2" charset="0"/>
              </a:rPr>
              <a:t> finns en grupp ambitiösa affärsmänniskor och experter. Här kan du träffa dem:</a:t>
            </a:r>
          </a:p>
        </p:txBody>
      </p:sp>
      <p:sp>
        <p:nvSpPr>
          <p:cNvPr id="103" name="Google Shape;103;p14"/>
          <p:cNvSpPr txBox="1"/>
          <p:nvPr/>
        </p:nvSpPr>
        <p:spPr>
          <a:xfrm>
            <a:off x="1028700" y="1038225"/>
            <a:ext cx="5868600" cy="1142492"/>
          </a:xfrm>
          <a:prstGeom prst="rect">
            <a:avLst/>
          </a:prstGeom>
          <a:noFill/>
          <a:ln>
            <a:noFill/>
          </a:ln>
        </p:spPr>
        <p:txBody>
          <a:bodyPr spcFirstLastPara="1" wrap="square" lIns="0" tIns="0" rIns="0" bIns="0" anchor="t" anchorCtr="0">
            <a:spAutoFit/>
          </a:bodyPr>
          <a:lstStyle/>
          <a:p>
            <a:pPr marL="0" marR="0" lvl="0" indent="0" algn="l" rtl="0">
              <a:lnSpc>
                <a:spcPct val="116000"/>
              </a:lnSpc>
              <a:spcBef>
                <a:spcPts val="0"/>
              </a:spcBef>
              <a:spcAft>
                <a:spcPts val="0"/>
              </a:spcAft>
              <a:buNone/>
            </a:pPr>
            <a:r>
              <a:rPr lang="en-US" sz="5000" b="1" dirty="0" err="1">
                <a:solidFill>
                  <a:srgbClr val="00D8BB"/>
                </a:solidFill>
                <a:latin typeface="Quicksand Medium" pitchFamily="2" charset="0"/>
                <a:ea typeface="Open Sans"/>
                <a:cs typeface="Open Sans"/>
                <a:sym typeface="Open Sans"/>
              </a:rPr>
              <a:t>Investeringsteam</a:t>
            </a:r>
            <a:endParaRPr dirty="0">
              <a:solidFill>
                <a:srgbClr val="00D8BB"/>
              </a:solidFill>
              <a:latin typeface="Quicksand Medium" pitchFamily="2" charset="0"/>
            </a:endParaRPr>
          </a:p>
          <a:p>
            <a:pPr marL="0" marR="0" lvl="0" indent="0" algn="l" rtl="0">
              <a:lnSpc>
                <a:spcPct val="116000"/>
              </a:lnSpc>
              <a:spcBef>
                <a:spcPts val="0"/>
              </a:spcBef>
              <a:spcAft>
                <a:spcPts val="0"/>
              </a:spcAft>
              <a:buNone/>
            </a:pPr>
            <a:endParaRPr dirty="0">
              <a:latin typeface="Quicksand Medium" pitchFamily="2" charset="0"/>
            </a:endParaRPr>
          </a:p>
        </p:txBody>
      </p:sp>
      <p:sp>
        <p:nvSpPr>
          <p:cNvPr id="116" name="Google Shape;116;p14"/>
          <p:cNvSpPr/>
          <p:nvPr/>
        </p:nvSpPr>
        <p:spPr>
          <a:xfrm>
            <a:off x="1028700" y="6961389"/>
            <a:ext cx="3273496" cy="2685009"/>
          </a:xfrm>
          <a:custGeom>
            <a:avLst/>
            <a:gdLst/>
            <a:ahLst/>
            <a:cxnLst/>
            <a:rect l="l" t="t" r="r" b="b"/>
            <a:pathLst>
              <a:path w="1176543" h="965032" extrusionOk="0">
                <a:moveTo>
                  <a:pt x="0" y="0"/>
                </a:moveTo>
                <a:lnTo>
                  <a:pt x="1176543" y="0"/>
                </a:lnTo>
                <a:lnTo>
                  <a:pt x="1176543" y="965032"/>
                </a:lnTo>
                <a:lnTo>
                  <a:pt x="0" y="965032"/>
                </a:lnTo>
                <a:close/>
              </a:path>
            </a:pathLst>
          </a:custGeom>
          <a:solidFill>
            <a:srgbClr val="36C5FF"/>
          </a:solidFill>
          <a:ln>
            <a:noFill/>
          </a:ln>
        </p:spPr>
        <p:txBody>
          <a:bodyPr/>
          <a:lstStyle/>
          <a:p>
            <a:endParaRPr lang="da-DK"/>
          </a:p>
        </p:txBody>
      </p:sp>
      <p:sp>
        <p:nvSpPr>
          <p:cNvPr id="117" name="Google Shape;117;p14"/>
          <p:cNvSpPr txBox="1"/>
          <p:nvPr/>
        </p:nvSpPr>
        <p:spPr>
          <a:xfrm>
            <a:off x="1485900" y="7007783"/>
            <a:ext cx="2261100" cy="236730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2200" dirty="0">
                <a:solidFill>
                  <a:srgbClr val="FFFFFF"/>
                </a:solidFill>
                <a:latin typeface="Quicksand Medium" pitchFamily="2" charset="0"/>
              </a:rPr>
              <a:t>PERSON </a:t>
            </a:r>
            <a:endParaRPr dirty="0">
              <a:latin typeface="Quicksand Medium" pitchFamily="2" charset="0"/>
            </a:endParaRPr>
          </a:p>
          <a:p>
            <a:pPr marL="0" marR="0" lvl="0" indent="0" algn="ctr" rtl="0">
              <a:lnSpc>
                <a:spcPct val="140000"/>
              </a:lnSpc>
              <a:spcBef>
                <a:spcPts val="0"/>
              </a:spcBef>
              <a:spcAft>
                <a:spcPts val="0"/>
              </a:spcAft>
              <a:buNone/>
            </a:pPr>
            <a:r>
              <a:rPr lang="sv-SE" sz="2200" dirty="0">
                <a:solidFill>
                  <a:srgbClr val="FFFFFF"/>
                </a:solidFill>
                <a:latin typeface="Quicksand Medium" pitchFamily="2" charset="0"/>
              </a:rPr>
              <a:t>Lite om personens kompetenser och roll.</a:t>
            </a:r>
            <a:endParaRPr lang="da-DK" dirty="0">
              <a:latin typeface="Quicksand Medium" pitchFamily="2" charset="0"/>
            </a:endParaRPr>
          </a:p>
        </p:txBody>
      </p:sp>
      <p:sp>
        <p:nvSpPr>
          <p:cNvPr id="118" name="Google Shape;118;p14"/>
          <p:cNvSpPr/>
          <p:nvPr/>
        </p:nvSpPr>
        <p:spPr>
          <a:xfrm>
            <a:off x="5347740" y="6961389"/>
            <a:ext cx="3273496" cy="2685009"/>
          </a:xfrm>
          <a:custGeom>
            <a:avLst/>
            <a:gdLst/>
            <a:ahLst/>
            <a:cxnLst/>
            <a:rect l="l" t="t" r="r" b="b"/>
            <a:pathLst>
              <a:path w="1176543" h="965032" extrusionOk="0">
                <a:moveTo>
                  <a:pt x="0" y="0"/>
                </a:moveTo>
                <a:lnTo>
                  <a:pt x="1176543" y="0"/>
                </a:lnTo>
                <a:lnTo>
                  <a:pt x="1176543" y="965032"/>
                </a:lnTo>
                <a:lnTo>
                  <a:pt x="0" y="965032"/>
                </a:lnTo>
                <a:close/>
              </a:path>
            </a:pathLst>
          </a:custGeom>
          <a:solidFill>
            <a:srgbClr val="2A4D70"/>
          </a:solidFill>
          <a:ln>
            <a:noFill/>
          </a:ln>
        </p:spPr>
        <p:txBody>
          <a:bodyPr/>
          <a:lstStyle/>
          <a:p>
            <a:endParaRPr lang="da-DK"/>
          </a:p>
        </p:txBody>
      </p:sp>
      <p:sp>
        <p:nvSpPr>
          <p:cNvPr id="119" name="Google Shape;119;p14"/>
          <p:cNvSpPr/>
          <p:nvPr/>
        </p:nvSpPr>
        <p:spPr>
          <a:xfrm>
            <a:off x="9666780" y="6961389"/>
            <a:ext cx="3273496" cy="2685009"/>
          </a:xfrm>
          <a:custGeom>
            <a:avLst/>
            <a:gdLst/>
            <a:ahLst/>
            <a:cxnLst/>
            <a:rect l="l" t="t" r="r" b="b"/>
            <a:pathLst>
              <a:path w="1176543" h="965032" extrusionOk="0">
                <a:moveTo>
                  <a:pt x="0" y="0"/>
                </a:moveTo>
                <a:lnTo>
                  <a:pt x="1176543" y="0"/>
                </a:lnTo>
                <a:lnTo>
                  <a:pt x="1176543" y="965032"/>
                </a:lnTo>
                <a:lnTo>
                  <a:pt x="0" y="965032"/>
                </a:lnTo>
                <a:close/>
              </a:path>
            </a:pathLst>
          </a:custGeom>
          <a:solidFill>
            <a:srgbClr val="00C282"/>
          </a:solidFill>
          <a:ln>
            <a:noFill/>
          </a:ln>
        </p:spPr>
        <p:txBody>
          <a:bodyPr/>
          <a:lstStyle/>
          <a:p>
            <a:endParaRPr lang="da-DK"/>
          </a:p>
        </p:txBody>
      </p:sp>
      <p:sp>
        <p:nvSpPr>
          <p:cNvPr id="120" name="Google Shape;120;p14"/>
          <p:cNvSpPr/>
          <p:nvPr/>
        </p:nvSpPr>
        <p:spPr>
          <a:xfrm>
            <a:off x="13985819" y="6961389"/>
            <a:ext cx="3273496" cy="2685009"/>
          </a:xfrm>
          <a:custGeom>
            <a:avLst/>
            <a:gdLst/>
            <a:ahLst/>
            <a:cxnLst/>
            <a:rect l="l" t="t" r="r" b="b"/>
            <a:pathLst>
              <a:path w="1176543" h="965032" extrusionOk="0">
                <a:moveTo>
                  <a:pt x="0" y="0"/>
                </a:moveTo>
                <a:lnTo>
                  <a:pt x="1176543" y="0"/>
                </a:lnTo>
                <a:lnTo>
                  <a:pt x="1176543" y="965032"/>
                </a:lnTo>
                <a:lnTo>
                  <a:pt x="0" y="965032"/>
                </a:lnTo>
                <a:close/>
              </a:path>
            </a:pathLst>
          </a:custGeom>
          <a:solidFill>
            <a:srgbClr val="1885F1"/>
          </a:solidFill>
          <a:ln>
            <a:noFill/>
          </a:ln>
        </p:spPr>
        <p:txBody>
          <a:bodyPr/>
          <a:lstStyle/>
          <a:p>
            <a:endParaRPr lang="da-DK"/>
          </a:p>
        </p:txBody>
      </p:sp>
      <p:pic>
        <p:nvPicPr>
          <p:cNvPr id="121" name="Google Shape;121;p14"/>
          <p:cNvPicPr preferRelativeResize="0"/>
          <p:nvPr/>
        </p:nvPicPr>
        <p:blipFill>
          <a:blip r:embed="rId3">
            <a:alphaModFix/>
          </a:blip>
          <a:stretch>
            <a:fillRect/>
          </a:stretch>
        </p:blipFill>
        <p:spPr>
          <a:xfrm>
            <a:off x="1257300" y="4308720"/>
            <a:ext cx="2723536" cy="2850212"/>
          </a:xfrm>
          <a:prstGeom prst="rect">
            <a:avLst/>
          </a:prstGeom>
          <a:noFill/>
          <a:ln>
            <a:noFill/>
          </a:ln>
        </p:spPr>
      </p:pic>
      <p:pic>
        <p:nvPicPr>
          <p:cNvPr id="122" name="Google Shape;122;p14"/>
          <p:cNvPicPr preferRelativeResize="0"/>
          <p:nvPr/>
        </p:nvPicPr>
        <p:blipFill>
          <a:blip r:embed="rId3">
            <a:alphaModFix/>
          </a:blip>
          <a:stretch>
            <a:fillRect/>
          </a:stretch>
        </p:blipFill>
        <p:spPr>
          <a:xfrm>
            <a:off x="5622725" y="4310693"/>
            <a:ext cx="2723536" cy="2850212"/>
          </a:xfrm>
          <a:prstGeom prst="rect">
            <a:avLst/>
          </a:prstGeom>
          <a:noFill/>
          <a:ln>
            <a:noFill/>
          </a:ln>
        </p:spPr>
      </p:pic>
      <p:pic>
        <p:nvPicPr>
          <p:cNvPr id="123" name="Google Shape;123;p14"/>
          <p:cNvPicPr preferRelativeResize="0"/>
          <p:nvPr/>
        </p:nvPicPr>
        <p:blipFill>
          <a:blip r:embed="rId3">
            <a:alphaModFix/>
          </a:blip>
          <a:stretch>
            <a:fillRect/>
          </a:stretch>
        </p:blipFill>
        <p:spPr>
          <a:xfrm>
            <a:off x="9944100" y="4308720"/>
            <a:ext cx="2723536" cy="2850212"/>
          </a:xfrm>
          <a:prstGeom prst="rect">
            <a:avLst/>
          </a:prstGeom>
          <a:noFill/>
          <a:ln>
            <a:noFill/>
          </a:ln>
        </p:spPr>
      </p:pic>
      <p:pic>
        <p:nvPicPr>
          <p:cNvPr id="124" name="Google Shape;124;p14"/>
          <p:cNvPicPr preferRelativeResize="0"/>
          <p:nvPr/>
        </p:nvPicPr>
        <p:blipFill>
          <a:blip r:embed="rId3">
            <a:alphaModFix/>
          </a:blip>
          <a:stretch>
            <a:fillRect/>
          </a:stretch>
        </p:blipFill>
        <p:spPr>
          <a:xfrm>
            <a:off x="14211300" y="4308720"/>
            <a:ext cx="2723536" cy="2850212"/>
          </a:xfrm>
          <a:prstGeom prst="rect">
            <a:avLst/>
          </a:prstGeom>
          <a:noFill/>
          <a:ln>
            <a:noFill/>
          </a:ln>
        </p:spPr>
      </p:pic>
      <p:pic>
        <p:nvPicPr>
          <p:cNvPr id="125" name="Google Shape;125;p14"/>
          <p:cNvPicPr preferRelativeResize="0"/>
          <p:nvPr/>
        </p:nvPicPr>
        <p:blipFill rotWithShape="1">
          <a:blip r:embed="rId4">
            <a:alphaModFix/>
          </a:blip>
          <a:srcRect l="63185" r="117"/>
          <a:stretch/>
        </p:blipFill>
        <p:spPr>
          <a:xfrm rot="-5400000">
            <a:off x="10855574" y="-3273874"/>
            <a:ext cx="3245850" cy="10903148"/>
          </a:xfrm>
          <a:prstGeom prst="rect">
            <a:avLst/>
          </a:prstGeom>
          <a:noFill/>
          <a:ln>
            <a:noFill/>
          </a:ln>
        </p:spPr>
      </p:pic>
      <p:sp>
        <p:nvSpPr>
          <p:cNvPr id="126" name="Google Shape;126;p14"/>
          <p:cNvSpPr txBox="1"/>
          <p:nvPr/>
        </p:nvSpPr>
        <p:spPr>
          <a:xfrm>
            <a:off x="5905500" y="7007783"/>
            <a:ext cx="2261100" cy="236730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sv-SE" sz="2200" dirty="0">
                <a:solidFill>
                  <a:srgbClr val="FFFFFF"/>
                </a:solidFill>
                <a:latin typeface="Quicksand Medium" pitchFamily="2" charset="0"/>
              </a:rPr>
              <a:t>PERSON </a:t>
            </a:r>
            <a:endParaRPr lang="sv-SE" sz="2400" dirty="0">
              <a:latin typeface="Quicksand Medium" pitchFamily="2" charset="0"/>
            </a:endParaRPr>
          </a:p>
          <a:p>
            <a:pPr marL="0" marR="0" lvl="0" indent="0" algn="ctr" rtl="0">
              <a:lnSpc>
                <a:spcPct val="140000"/>
              </a:lnSpc>
              <a:spcBef>
                <a:spcPts val="0"/>
              </a:spcBef>
              <a:spcAft>
                <a:spcPts val="0"/>
              </a:spcAft>
              <a:buNone/>
            </a:pPr>
            <a:r>
              <a:rPr lang="sv-SE" sz="2200" dirty="0">
                <a:solidFill>
                  <a:srgbClr val="FFFFFF"/>
                </a:solidFill>
                <a:latin typeface="Quicksand Medium" pitchFamily="2" charset="0"/>
              </a:rPr>
              <a:t>Lite om personens kompetenser och roll.</a:t>
            </a:r>
            <a:endParaRPr lang="sv-SE" sz="2400" dirty="0">
              <a:latin typeface="Quicksand Medium" pitchFamily="2" charset="0"/>
            </a:endParaRPr>
          </a:p>
        </p:txBody>
      </p:sp>
      <p:sp>
        <p:nvSpPr>
          <p:cNvPr id="127" name="Google Shape;127;p14"/>
          <p:cNvSpPr txBox="1"/>
          <p:nvPr/>
        </p:nvSpPr>
        <p:spPr>
          <a:xfrm>
            <a:off x="10248900" y="7007783"/>
            <a:ext cx="2261100" cy="236730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sv-SE" sz="2200" dirty="0">
                <a:solidFill>
                  <a:srgbClr val="FFFFFF"/>
                </a:solidFill>
                <a:latin typeface="Quicksand Medium" pitchFamily="2" charset="0"/>
              </a:rPr>
              <a:t>PERSON </a:t>
            </a:r>
            <a:endParaRPr lang="sv-SE" sz="2400" dirty="0">
              <a:latin typeface="Quicksand Medium" pitchFamily="2" charset="0"/>
            </a:endParaRPr>
          </a:p>
          <a:p>
            <a:pPr marL="0" marR="0" lvl="0" indent="0" algn="ctr" rtl="0">
              <a:lnSpc>
                <a:spcPct val="140000"/>
              </a:lnSpc>
              <a:spcBef>
                <a:spcPts val="0"/>
              </a:spcBef>
              <a:spcAft>
                <a:spcPts val="0"/>
              </a:spcAft>
              <a:buNone/>
            </a:pPr>
            <a:r>
              <a:rPr lang="sv-SE" sz="2200" dirty="0">
                <a:solidFill>
                  <a:srgbClr val="FFFFFF"/>
                </a:solidFill>
                <a:latin typeface="Quicksand Medium" pitchFamily="2" charset="0"/>
              </a:rPr>
              <a:t>Lite om personens kompetenser och roll.</a:t>
            </a:r>
            <a:endParaRPr lang="sv-SE" sz="2400" dirty="0">
              <a:latin typeface="Quicksand Medium" pitchFamily="2" charset="0"/>
            </a:endParaRPr>
          </a:p>
        </p:txBody>
      </p:sp>
      <p:sp>
        <p:nvSpPr>
          <p:cNvPr id="128" name="Google Shape;128;p14"/>
          <p:cNvSpPr txBox="1"/>
          <p:nvPr/>
        </p:nvSpPr>
        <p:spPr>
          <a:xfrm>
            <a:off x="14592300" y="7007783"/>
            <a:ext cx="2261100" cy="236730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sv-SE" sz="2200" dirty="0">
                <a:solidFill>
                  <a:srgbClr val="FFFFFF"/>
                </a:solidFill>
                <a:latin typeface="Quicksand Medium" pitchFamily="2" charset="0"/>
              </a:rPr>
              <a:t>PERSON </a:t>
            </a:r>
            <a:endParaRPr lang="sv-SE" sz="2400" dirty="0">
              <a:latin typeface="Quicksand Medium" pitchFamily="2" charset="0"/>
            </a:endParaRPr>
          </a:p>
          <a:p>
            <a:pPr marL="0" marR="0" lvl="0" indent="0" algn="ctr" rtl="0">
              <a:lnSpc>
                <a:spcPct val="140000"/>
              </a:lnSpc>
              <a:spcBef>
                <a:spcPts val="0"/>
              </a:spcBef>
              <a:spcAft>
                <a:spcPts val="0"/>
              </a:spcAft>
              <a:buNone/>
            </a:pPr>
            <a:r>
              <a:rPr lang="sv-SE" sz="2200" dirty="0">
                <a:solidFill>
                  <a:srgbClr val="FFFFFF"/>
                </a:solidFill>
                <a:latin typeface="Quicksand Medium" pitchFamily="2" charset="0"/>
              </a:rPr>
              <a:t>Lite om personens kompetenser och roll.</a:t>
            </a:r>
            <a:endParaRPr lang="sv-SE" sz="2400" dirty="0">
              <a:latin typeface="Quicksand Medium"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8" name="Google Shape;143;p15">
            <a:extLst>
              <a:ext uri="{FF2B5EF4-FFF2-40B4-BE49-F238E27FC236}">
                <a16:creationId xmlns:a16="http://schemas.microsoft.com/office/drawing/2014/main" id="{82D56315-E5E3-230D-1333-A5D03E3C69CA}"/>
              </a:ext>
            </a:extLst>
          </p:cNvPr>
          <p:cNvSpPr/>
          <p:nvPr/>
        </p:nvSpPr>
        <p:spPr>
          <a:xfrm>
            <a:off x="483877" y="5886610"/>
            <a:ext cx="17383846" cy="4258524"/>
          </a:xfrm>
          <a:custGeom>
            <a:avLst/>
            <a:gdLst/>
            <a:ahLst/>
            <a:cxnLst/>
            <a:rect l="l" t="t" r="r" b="b"/>
            <a:pathLst>
              <a:path w="2273190" h="768375" extrusionOk="0">
                <a:moveTo>
                  <a:pt x="0" y="0"/>
                </a:moveTo>
                <a:lnTo>
                  <a:pt x="2273190" y="0"/>
                </a:lnTo>
                <a:lnTo>
                  <a:pt x="2273190" y="768375"/>
                </a:lnTo>
                <a:lnTo>
                  <a:pt x="0" y="768375"/>
                </a:lnTo>
                <a:close/>
              </a:path>
            </a:pathLst>
          </a:custGeom>
          <a:solidFill>
            <a:srgbClr val="00D8BB"/>
          </a:solidFill>
          <a:ln>
            <a:noFill/>
          </a:ln>
        </p:spPr>
        <p:txBody>
          <a:bodyPr/>
          <a:lstStyle/>
          <a:p>
            <a:endParaRPr lang="da-DK"/>
          </a:p>
        </p:txBody>
      </p:sp>
      <p:sp>
        <p:nvSpPr>
          <p:cNvPr id="143" name="Google Shape;143;p15"/>
          <p:cNvSpPr/>
          <p:nvPr/>
        </p:nvSpPr>
        <p:spPr>
          <a:xfrm>
            <a:off x="483876" y="276041"/>
            <a:ext cx="8499635" cy="5402864"/>
          </a:xfrm>
          <a:custGeom>
            <a:avLst/>
            <a:gdLst/>
            <a:ahLst/>
            <a:cxnLst/>
            <a:rect l="l" t="t" r="r" b="b"/>
            <a:pathLst>
              <a:path w="2273190" h="768375" extrusionOk="0">
                <a:moveTo>
                  <a:pt x="0" y="0"/>
                </a:moveTo>
                <a:lnTo>
                  <a:pt x="2273190" y="0"/>
                </a:lnTo>
                <a:lnTo>
                  <a:pt x="2273190" y="768375"/>
                </a:lnTo>
                <a:lnTo>
                  <a:pt x="0" y="768375"/>
                </a:lnTo>
                <a:close/>
              </a:path>
            </a:pathLst>
          </a:custGeom>
          <a:solidFill>
            <a:schemeClr val="bg1">
              <a:lumMod val="85000"/>
            </a:schemeClr>
          </a:solidFill>
          <a:ln>
            <a:noFill/>
          </a:ln>
        </p:spPr>
        <p:txBody>
          <a:bodyPr/>
          <a:lstStyle/>
          <a:p>
            <a:endParaRPr lang="da-DK"/>
          </a:p>
        </p:txBody>
      </p:sp>
      <p:sp>
        <p:nvSpPr>
          <p:cNvPr id="146" name="Google Shape;146;p15"/>
          <p:cNvSpPr/>
          <p:nvPr/>
        </p:nvSpPr>
        <p:spPr>
          <a:xfrm>
            <a:off x="9304490" y="276042"/>
            <a:ext cx="8563232" cy="5402864"/>
          </a:xfrm>
          <a:custGeom>
            <a:avLst/>
            <a:gdLst/>
            <a:ahLst/>
            <a:cxnLst/>
            <a:rect l="l" t="t" r="r" b="b"/>
            <a:pathLst>
              <a:path w="2273190" h="768375" extrusionOk="0">
                <a:moveTo>
                  <a:pt x="0" y="0"/>
                </a:moveTo>
                <a:lnTo>
                  <a:pt x="2273190" y="0"/>
                </a:lnTo>
                <a:lnTo>
                  <a:pt x="2273190" y="768375"/>
                </a:lnTo>
                <a:lnTo>
                  <a:pt x="0" y="768375"/>
                </a:lnTo>
                <a:close/>
              </a:path>
            </a:pathLst>
          </a:custGeom>
          <a:solidFill>
            <a:srgbClr val="323343"/>
          </a:solidFill>
          <a:ln>
            <a:noFill/>
          </a:ln>
        </p:spPr>
        <p:txBody>
          <a:bodyPr/>
          <a:lstStyle/>
          <a:p>
            <a:endParaRPr lang="da-DK"/>
          </a:p>
        </p:txBody>
      </p:sp>
      <p:grpSp>
        <p:nvGrpSpPr>
          <p:cNvPr id="149" name="Google Shape;149;p15"/>
          <p:cNvGrpSpPr/>
          <p:nvPr/>
        </p:nvGrpSpPr>
        <p:grpSpPr>
          <a:xfrm>
            <a:off x="1052840" y="1190868"/>
            <a:ext cx="7045200" cy="1255433"/>
            <a:chOff x="-60" y="9525"/>
            <a:chExt cx="9393600" cy="1673911"/>
          </a:xfrm>
        </p:grpSpPr>
        <p:sp>
          <p:nvSpPr>
            <p:cNvPr id="150" name="Google Shape;150;p15"/>
            <p:cNvSpPr txBox="1"/>
            <p:nvPr/>
          </p:nvSpPr>
          <p:spPr>
            <a:xfrm>
              <a:off x="-60" y="1022743"/>
              <a:ext cx="9393600" cy="660693"/>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300" b="1" dirty="0" err="1">
                  <a:latin typeface="Quicksand Medium" pitchFamily="2" charset="0"/>
                  <a:ea typeface="Lato"/>
                  <a:cs typeface="Lato"/>
                  <a:sym typeface="Lato"/>
                </a:rPr>
                <a:t>Investeringstidshorisont</a:t>
              </a:r>
              <a:endParaRPr dirty="0">
                <a:latin typeface="Quicksand Medium" pitchFamily="2" charset="0"/>
              </a:endParaRPr>
            </a:p>
          </p:txBody>
        </p:sp>
        <p:sp>
          <p:nvSpPr>
            <p:cNvPr id="151" name="Google Shape;151;p15"/>
            <p:cNvSpPr txBox="1"/>
            <p:nvPr/>
          </p:nvSpPr>
          <p:spPr>
            <a:xfrm>
              <a:off x="478831" y="9525"/>
              <a:ext cx="8436000" cy="1190069"/>
            </a:xfrm>
            <a:prstGeom prst="rect">
              <a:avLst/>
            </a:prstGeom>
            <a:noFill/>
            <a:ln>
              <a:noFill/>
            </a:ln>
          </p:spPr>
          <p:txBody>
            <a:bodyPr spcFirstLastPara="1" wrap="square" lIns="0" tIns="0" rIns="0" bIns="0" anchor="t" anchorCtr="0">
              <a:spAutoFit/>
            </a:bodyPr>
            <a:lstStyle/>
            <a:p>
              <a:pPr marL="0" marR="0" lvl="0" indent="0" algn="ctr" rtl="0">
                <a:lnSpc>
                  <a:spcPct val="116000"/>
                </a:lnSpc>
                <a:spcBef>
                  <a:spcPts val="0"/>
                </a:spcBef>
                <a:spcAft>
                  <a:spcPts val="0"/>
                </a:spcAft>
                <a:buNone/>
              </a:pPr>
              <a:r>
                <a:rPr lang="en-US" sz="5000" b="1" dirty="0">
                  <a:solidFill>
                    <a:srgbClr val="12222B"/>
                  </a:solidFill>
                  <a:latin typeface="Quicksand Medium" pitchFamily="2" charset="0"/>
                  <a:ea typeface="Open Sans"/>
                  <a:cs typeface="Open Sans"/>
                  <a:sym typeface="Open Sans"/>
                </a:rPr>
                <a:t>4 </a:t>
              </a:r>
              <a:r>
                <a:rPr lang="en-US" sz="5000" b="1" dirty="0" err="1">
                  <a:solidFill>
                    <a:srgbClr val="12222B"/>
                  </a:solidFill>
                  <a:latin typeface="Quicksand Medium" pitchFamily="2" charset="0"/>
                  <a:ea typeface="Open Sans"/>
                  <a:cs typeface="Open Sans"/>
                  <a:sym typeface="Open Sans"/>
                </a:rPr>
                <a:t>veckor</a:t>
              </a:r>
              <a:endParaRPr dirty="0">
                <a:latin typeface="Quicksand Medium" pitchFamily="2" charset="0"/>
              </a:endParaRPr>
            </a:p>
          </p:txBody>
        </p:sp>
      </p:grpSp>
      <p:grpSp>
        <p:nvGrpSpPr>
          <p:cNvPr id="152" name="Google Shape;152;p15"/>
          <p:cNvGrpSpPr/>
          <p:nvPr/>
        </p:nvGrpSpPr>
        <p:grpSpPr>
          <a:xfrm>
            <a:off x="746805" y="3097744"/>
            <a:ext cx="7973775" cy="1221731"/>
            <a:chOff x="0" y="9526"/>
            <a:chExt cx="10631700" cy="1628973"/>
          </a:xfrm>
        </p:grpSpPr>
        <p:sp>
          <p:nvSpPr>
            <p:cNvPr id="153" name="Google Shape;153;p15"/>
            <p:cNvSpPr txBox="1"/>
            <p:nvPr/>
          </p:nvSpPr>
          <p:spPr>
            <a:xfrm>
              <a:off x="163499" y="977806"/>
              <a:ext cx="10304700" cy="660693"/>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da-DK" sz="2300" b="1" dirty="0">
                  <a:latin typeface="Quicksand Medium" pitchFamily="2" charset="0"/>
                  <a:ea typeface="Lato"/>
                  <a:cs typeface="Lato"/>
                  <a:sym typeface="Lato"/>
                </a:rPr>
                <a:t>Likviditetsbehållning vid dag för grundande</a:t>
              </a:r>
              <a:endParaRPr lang="da-DK" dirty="0">
                <a:latin typeface="Quicksand Medium" pitchFamily="2" charset="0"/>
              </a:endParaRPr>
            </a:p>
          </p:txBody>
        </p:sp>
        <p:sp>
          <p:nvSpPr>
            <p:cNvPr id="154" name="Google Shape;154;p15"/>
            <p:cNvSpPr txBox="1"/>
            <p:nvPr/>
          </p:nvSpPr>
          <p:spPr>
            <a:xfrm>
              <a:off x="0" y="9526"/>
              <a:ext cx="10631700" cy="1190068"/>
            </a:xfrm>
            <a:prstGeom prst="rect">
              <a:avLst/>
            </a:prstGeom>
            <a:noFill/>
            <a:ln>
              <a:noFill/>
            </a:ln>
          </p:spPr>
          <p:txBody>
            <a:bodyPr spcFirstLastPara="1" wrap="square" lIns="0" tIns="0" rIns="0" bIns="0" anchor="t" anchorCtr="0">
              <a:spAutoFit/>
            </a:bodyPr>
            <a:lstStyle/>
            <a:p>
              <a:pPr marL="0" marR="0" lvl="0" indent="0" algn="ctr" rtl="0">
                <a:lnSpc>
                  <a:spcPct val="116000"/>
                </a:lnSpc>
                <a:spcBef>
                  <a:spcPts val="0"/>
                </a:spcBef>
                <a:spcAft>
                  <a:spcPts val="0"/>
                </a:spcAft>
                <a:buNone/>
              </a:pPr>
              <a:r>
                <a:rPr lang="en-US" sz="5000" b="1" i="0" u="none" strike="noStrike" cap="none" dirty="0">
                  <a:solidFill>
                    <a:srgbClr val="12222B"/>
                  </a:solidFill>
                  <a:latin typeface="Quicksand Medium" pitchFamily="2" charset="0"/>
                  <a:ea typeface="Open Sans"/>
                  <a:cs typeface="Open Sans"/>
                  <a:sym typeface="Open Sans"/>
                </a:rPr>
                <a:t>1 </a:t>
              </a:r>
              <a:r>
                <a:rPr lang="en-US" sz="5000" b="1" i="0" u="none" strike="noStrike" cap="none" dirty="0" err="1">
                  <a:solidFill>
                    <a:srgbClr val="12222B"/>
                  </a:solidFill>
                  <a:latin typeface="Quicksand Medium" pitchFamily="2" charset="0"/>
                  <a:ea typeface="Open Sans"/>
                  <a:cs typeface="Open Sans"/>
                  <a:sym typeface="Open Sans"/>
                </a:rPr>
                <a:t>miljon</a:t>
              </a:r>
              <a:r>
                <a:rPr lang="en-US" sz="5000" b="1" i="0" u="none" strike="noStrike" cap="none" dirty="0">
                  <a:solidFill>
                    <a:srgbClr val="12222B"/>
                  </a:solidFill>
                  <a:latin typeface="Quicksand Medium" pitchFamily="2" charset="0"/>
                  <a:ea typeface="Open Sans"/>
                  <a:cs typeface="Open Sans"/>
                  <a:sym typeface="Open Sans"/>
                </a:rPr>
                <a:t> </a:t>
              </a:r>
              <a:r>
                <a:rPr lang="en-US" sz="5000" b="1" dirty="0">
                  <a:solidFill>
                    <a:srgbClr val="12222B"/>
                  </a:solidFill>
                  <a:latin typeface="Quicksand Medium" pitchFamily="2" charset="0"/>
                  <a:ea typeface="Open Sans"/>
                  <a:cs typeface="Open Sans"/>
                  <a:sym typeface="Open Sans"/>
                </a:rPr>
                <a:t>SEK</a:t>
              </a:r>
              <a:endParaRPr dirty="0">
                <a:latin typeface="Quicksand Medium" pitchFamily="2" charset="0"/>
              </a:endParaRPr>
            </a:p>
          </p:txBody>
        </p:sp>
      </p:grpSp>
      <p:grpSp>
        <p:nvGrpSpPr>
          <p:cNvPr id="155" name="Google Shape;155;p15"/>
          <p:cNvGrpSpPr/>
          <p:nvPr/>
        </p:nvGrpSpPr>
        <p:grpSpPr>
          <a:xfrm>
            <a:off x="9879681" y="689376"/>
            <a:ext cx="7412850" cy="1360573"/>
            <a:chOff x="45202" y="-3095401"/>
            <a:chExt cx="9883800" cy="1814097"/>
          </a:xfrm>
        </p:grpSpPr>
        <p:sp>
          <p:nvSpPr>
            <p:cNvPr id="156" name="Google Shape;156;p15"/>
            <p:cNvSpPr txBox="1"/>
            <p:nvPr/>
          </p:nvSpPr>
          <p:spPr>
            <a:xfrm>
              <a:off x="45202" y="-1941997"/>
              <a:ext cx="9883800" cy="660693"/>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sv-SE" sz="2300" b="1" dirty="0">
                  <a:solidFill>
                    <a:schemeClr val="bg1"/>
                  </a:solidFill>
                  <a:latin typeface="Quicksand Medium" pitchFamily="2" charset="0"/>
                  <a:ea typeface="Lato"/>
                  <a:cs typeface="Lato"/>
                  <a:sym typeface="Lato"/>
                </a:rPr>
                <a:t>Infoga länk till gruppens profil på Aktiekampen</a:t>
              </a:r>
              <a:endParaRPr lang="da-DK" sz="300" dirty="0">
                <a:solidFill>
                  <a:schemeClr val="bg1"/>
                </a:solidFill>
                <a:latin typeface="Quicksand Medium" pitchFamily="2" charset="0"/>
              </a:endParaRPr>
            </a:p>
          </p:txBody>
        </p:sp>
        <p:sp>
          <p:nvSpPr>
            <p:cNvPr id="157" name="Google Shape;157;p15"/>
            <p:cNvSpPr txBox="1"/>
            <p:nvPr/>
          </p:nvSpPr>
          <p:spPr>
            <a:xfrm>
              <a:off x="1653802" y="-3095401"/>
              <a:ext cx="6666600" cy="1190069"/>
            </a:xfrm>
            <a:prstGeom prst="rect">
              <a:avLst/>
            </a:prstGeom>
            <a:noFill/>
            <a:ln>
              <a:noFill/>
            </a:ln>
          </p:spPr>
          <p:txBody>
            <a:bodyPr spcFirstLastPara="1" wrap="square" lIns="0" tIns="0" rIns="0" bIns="0" anchor="t" anchorCtr="0">
              <a:spAutoFit/>
            </a:bodyPr>
            <a:lstStyle/>
            <a:p>
              <a:pPr marL="0" marR="0" lvl="0" indent="0" algn="ctr" rtl="0">
                <a:lnSpc>
                  <a:spcPct val="116000"/>
                </a:lnSpc>
                <a:spcBef>
                  <a:spcPts val="0"/>
                </a:spcBef>
                <a:spcAft>
                  <a:spcPts val="0"/>
                </a:spcAft>
                <a:buNone/>
              </a:pPr>
              <a:r>
                <a:rPr lang="en-US" sz="5000" b="1" dirty="0" err="1">
                  <a:solidFill>
                    <a:schemeClr val="bg1"/>
                  </a:solidFill>
                  <a:latin typeface="Quicksand Medium" pitchFamily="2" charset="0"/>
                  <a:ea typeface="Open Sans"/>
                  <a:cs typeface="Open Sans"/>
                  <a:sym typeface="Open Sans"/>
                </a:rPr>
                <a:t>Aktieportfölj</a:t>
              </a:r>
              <a:endParaRPr dirty="0">
                <a:solidFill>
                  <a:schemeClr val="bg1"/>
                </a:solidFill>
                <a:latin typeface="Quicksand Medium" pitchFamily="2" charset="0"/>
              </a:endParaRPr>
            </a:p>
          </p:txBody>
        </p:sp>
      </p:grpSp>
      <p:sp>
        <p:nvSpPr>
          <p:cNvPr id="6" name="Tekstfelt 5">
            <a:extLst>
              <a:ext uri="{FF2B5EF4-FFF2-40B4-BE49-F238E27FC236}">
                <a16:creationId xmlns:a16="http://schemas.microsoft.com/office/drawing/2014/main" id="{69829B1D-2A74-A544-3445-A0E1D655F2EF}"/>
              </a:ext>
            </a:extLst>
          </p:cNvPr>
          <p:cNvSpPr txBox="1"/>
          <p:nvPr/>
        </p:nvSpPr>
        <p:spPr>
          <a:xfrm>
            <a:off x="1374202" y="6062370"/>
            <a:ext cx="8774324" cy="646331"/>
          </a:xfrm>
          <a:prstGeom prst="rect">
            <a:avLst/>
          </a:prstGeom>
          <a:noFill/>
        </p:spPr>
        <p:txBody>
          <a:bodyPr wrap="square">
            <a:spAutoFit/>
          </a:bodyPr>
          <a:lstStyle/>
          <a:p>
            <a:r>
              <a:rPr lang="sv-SE" sz="3600" b="1" dirty="0">
                <a:solidFill>
                  <a:schemeClr val="bg1"/>
                </a:solidFill>
                <a:latin typeface="Quicksand Medium" pitchFamily="2" charset="0"/>
                <a:ea typeface="Lato"/>
                <a:cs typeface="Lato"/>
                <a:sym typeface="Lato"/>
              </a:rPr>
              <a:t>Så här hittar du er länk:</a:t>
            </a:r>
            <a:endParaRPr lang="da-DK" sz="3600" b="1" dirty="0">
              <a:solidFill>
                <a:schemeClr val="bg1"/>
              </a:solidFill>
              <a:latin typeface="Quicksand Medium" pitchFamily="2" charset="0"/>
              <a:ea typeface="Lato"/>
              <a:cs typeface="Lato"/>
              <a:sym typeface="Lato"/>
            </a:endParaRPr>
          </a:p>
        </p:txBody>
      </p:sp>
      <p:graphicFrame>
        <p:nvGraphicFramePr>
          <p:cNvPr id="7" name="Tabel 7">
            <a:extLst>
              <a:ext uri="{FF2B5EF4-FFF2-40B4-BE49-F238E27FC236}">
                <a16:creationId xmlns:a16="http://schemas.microsoft.com/office/drawing/2014/main" id="{068A08DC-97AF-4325-1589-A2498BC439C1}"/>
              </a:ext>
            </a:extLst>
          </p:cNvPr>
          <p:cNvGraphicFramePr>
            <a:graphicFrameLocks noGrp="1"/>
          </p:cNvGraphicFramePr>
          <p:nvPr>
            <p:extLst>
              <p:ext uri="{D42A27DB-BD31-4B8C-83A1-F6EECF244321}">
                <p14:modId xmlns:p14="http://schemas.microsoft.com/office/powerpoint/2010/main" val="2747731079"/>
              </p:ext>
            </p:extLst>
          </p:nvPr>
        </p:nvGraphicFramePr>
        <p:xfrm>
          <a:off x="9476510" y="2322287"/>
          <a:ext cx="8201892" cy="2966720"/>
        </p:xfrm>
        <a:graphic>
          <a:graphicData uri="http://schemas.openxmlformats.org/drawingml/2006/table">
            <a:tbl>
              <a:tblPr firstRow="1" bandRow="1">
                <a:tableStyleId>{C083E6E3-FA7D-4D7B-A595-EF9225AFEA82}</a:tableStyleId>
              </a:tblPr>
              <a:tblGrid>
                <a:gridCol w="4100946">
                  <a:extLst>
                    <a:ext uri="{9D8B030D-6E8A-4147-A177-3AD203B41FA5}">
                      <a16:colId xmlns:a16="http://schemas.microsoft.com/office/drawing/2014/main" val="44802966"/>
                    </a:ext>
                  </a:extLst>
                </a:gridCol>
                <a:gridCol w="4100946">
                  <a:extLst>
                    <a:ext uri="{9D8B030D-6E8A-4147-A177-3AD203B41FA5}">
                      <a16:colId xmlns:a16="http://schemas.microsoft.com/office/drawing/2014/main" val="1665661588"/>
                    </a:ext>
                  </a:extLst>
                </a:gridCol>
              </a:tblGrid>
              <a:tr h="370840">
                <a:tc>
                  <a:txBody>
                    <a:bodyPr/>
                    <a:lstStyle/>
                    <a:p>
                      <a:r>
                        <a:rPr lang="da-DK" dirty="0">
                          <a:solidFill>
                            <a:schemeClr val="bg1"/>
                          </a:solidFill>
                        </a:rPr>
                        <a:t>Gruppens </a:t>
                      </a:r>
                      <a:r>
                        <a:rPr lang="da-DK" dirty="0" err="1">
                          <a:solidFill>
                            <a:schemeClr val="bg1"/>
                          </a:solidFill>
                        </a:rPr>
                        <a:t>namn</a:t>
                      </a:r>
                      <a:endParaRPr lang="da-DK"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D8BB"/>
                    </a:solidFill>
                  </a:tcPr>
                </a:tc>
                <a:tc>
                  <a:txBody>
                    <a:bodyPr/>
                    <a:lstStyle/>
                    <a:p>
                      <a:r>
                        <a:rPr lang="da-DK" dirty="0" err="1">
                          <a:solidFill>
                            <a:schemeClr val="bg1"/>
                          </a:solidFill>
                        </a:rPr>
                        <a:t>Länk</a:t>
                      </a:r>
                      <a:endParaRPr lang="da-DK"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D8BB"/>
                    </a:solidFill>
                  </a:tcPr>
                </a:tc>
                <a:extLst>
                  <a:ext uri="{0D108BD9-81ED-4DB2-BD59-A6C34878D82A}">
                    <a16:rowId xmlns:a16="http://schemas.microsoft.com/office/drawing/2014/main" val="2734795879"/>
                  </a:ext>
                </a:extLst>
              </a:tr>
              <a:tr h="370840">
                <a:tc>
                  <a:txBody>
                    <a:bodyPr/>
                    <a:lstStyle/>
                    <a:p>
                      <a:endParaRPr lang="da-DK"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D8BB"/>
                    </a:solidFill>
                  </a:tcPr>
                </a:tc>
                <a:tc>
                  <a:txBody>
                    <a:bodyPr/>
                    <a:lstStyle/>
                    <a:p>
                      <a:endParaRPr lang="da-DK">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D8BB"/>
                    </a:solidFill>
                  </a:tcPr>
                </a:tc>
                <a:extLst>
                  <a:ext uri="{0D108BD9-81ED-4DB2-BD59-A6C34878D82A}">
                    <a16:rowId xmlns:a16="http://schemas.microsoft.com/office/drawing/2014/main" val="2121723898"/>
                  </a:ext>
                </a:extLst>
              </a:tr>
              <a:tr h="370840">
                <a:tc>
                  <a:txBody>
                    <a:bodyPr/>
                    <a:lstStyle/>
                    <a:p>
                      <a:endParaRPr lang="da-DK"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D8BB"/>
                    </a:solidFill>
                  </a:tcPr>
                </a:tc>
                <a:tc>
                  <a:txBody>
                    <a:bodyPr/>
                    <a:lstStyle/>
                    <a:p>
                      <a:endParaRPr lang="da-DK">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D8BB"/>
                    </a:solidFill>
                  </a:tcPr>
                </a:tc>
                <a:extLst>
                  <a:ext uri="{0D108BD9-81ED-4DB2-BD59-A6C34878D82A}">
                    <a16:rowId xmlns:a16="http://schemas.microsoft.com/office/drawing/2014/main" val="3580242459"/>
                  </a:ext>
                </a:extLst>
              </a:tr>
              <a:tr h="370840">
                <a:tc>
                  <a:txBody>
                    <a:bodyPr/>
                    <a:lstStyle/>
                    <a:p>
                      <a:endParaRPr lang="da-DK">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D8BB"/>
                    </a:solidFill>
                  </a:tcPr>
                </a:tc>
                <a:tc>
                  <a:txBody>
                    <a:bodyPr/>
                    <a:lstStyle/>
                    <a:p>
                      <a:endParaRPr lang="da-DK">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D8BB"/>
                    </a:solidFill>
                  </a:tcPr>
                </a:tc>
                <a:extLst>
                  <a:ext uri="{0D108BD9-81ED-4DB2-BD59-A6C34878D82A}">
                    <a16:rowId xmlns:a16="http://schemas.microsoft.com/office/drawing/2014/main" val="1392008432"/>
                  </a:ext>
                </a:extLst>
              </a:tr>
              <a:tr h="370840">
                <a:tc>
                  <a:txBody>
                    <a:bodyPr/>
                    <a:lstStyle/>
                    <a:p>
                      <a:endParaRPr lang="da-DK">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D8BB"/>
                    </a:solidFill>
                  </a:tcPr>
                </a:tc>
                <a:tc>
                  <a:txBody>
                    <a:bodyPr/>
                    <a:lstStyle/>
                    <a:p>
                      <a:endParaRPr lang="da-DK"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D8BB"/>
                    </a:solidFill>
                  </a:tcPr>
                </a:tc>
                <a:extLst>
                  <a:ext uri="{0D108BD9-81ED-4DB2-BD59-A6C34878D82A}">
                    <a16:rowId xmlns:a16="http://schemas.microsoft.com/office/drawing/2014/main" val="2076834985"/>
                  </a:ext>
                </a:extLst>
              </a:tr>
              <a:tr h="370840">
                <a:tc>
                  <a:txBody>
                    <a:bodyPr/>
                    <a:lstStyle/>
                    <a:p>
                      <a:endParaRPr lang="da-DK">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D8BB"/>
                    </a:solidFill>
                  </a:tcPr>
                </a:tc>
                <a:tc>
                  <a:txBody>
                    <a:bodyPr/>
                    <a:lstStyle/>
                    <a:p>
                      <a:endParaRPr lang="da-DK"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D8BB"/>
                    </a:solidFill>
                  </a:tcPr>
                </a:tc>
                <a:extLst>
                  <a:ext uri="{0D108BD9-81ED-4DB2-BD59-A6C34878D82A}">
                    <a16:rowId xmlns:a16="http://schemas.microsoft.com/office/drawing/2014/main" val="523927716"/>
                  </a:ext>
                </a:extLst>
              </a:tr>
              <a:tr h="370840">
                <a:tc>
                  <a:txBody>
                    <a:bodyPr/>
                    <a:lstStyle/>
                    <a:p>
                      <a:endParaRPr lang="da-DK">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D8BB"/>
                    </a:solidFill>
                  </a:tcPr>
                </a:tc>
                <a:tc>
                  <a:txBody>
                    <a:bodyPr/>
                    <a:lstStyle/>
                    <a:p>
                      <a:endParaRPr lang="da-DK"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D8BB"/>
                    </a:solidFill>
                  </a:tcPr>
                </a:tc>
                <a:extLst>
                  <a:ext uri="{0D108BD9-81ED-4DB2-BD59-A6C34878D82A}">
                    <a16:rowId xmlns:a16="http://schemas.microsoft.com/office/drawing/2014/main" val="312373366"/>
                  </a:ext>
                </a:extLst>
              </a:tr>
              <a:tr h="370840">
                <a:tc>
                  <a:txBody>
                    <a:bodyPr/>
                    <a:lstStyle/>
                    <a:p>
                      <a:endParaRPr lang="da-DK">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D8BB"/>
                    </a:solidFill>
                  </a:tcPr>
                </a:tc>
                <a:tc>
                  <a:txBody>
                    <a:bodyPr/>
                    <a:lstStyle/>
                    <a:p>
                      <a:endParaRPr lang="da-DK"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D8BB"/>
                    </a:solidFill>
                  </a:tcPr>
                </a:tc>
                <a:extLst>
                  <a:ext uri="{0D108BD9-81ED-4DB2-BD59-A6C34878D82A}">
                    <a16:rowId xmlns:a16="http://schemas.microsoft.com/office/drawing/2014/main" val="1569216812"/>
                  </a:ext>
                </a:extLst>
              </a:tr>
            </a:tbl>
          </a:graphicData>
        </a:graphic>
      </p:graphicFrame>
      <p:pic>
        <p:nvPicPr>
          <p:cNvPr id="10" name="Billede 9">
            <a:extLst>
              <a:ext uri="{FF2B5EF4-FFF2-40B4-BE49-F238E27FC236}">
                <a16:creationId xmlns:a16="http://schemas.microsoft.com/office/drawing/2014/main" id="{6875B28C-A1FF-B9C0-DCFD-6C2E2F7840F6}"/>
              </a:ext>
            </a:extLst>
          </p:cNvPr>
          <p:cNvPicPr>
            <a:picLocks noChangeAspect="1"/>
          </p:cNvPicPr>
          <p:nvPr/>
        </p:nvPicPr>
        <p:blipFill>
          <a:blip r:embed="rId3"/>
          <a:stretch>
            <a:fillRect/>
          </a:stretch>
        </p:blipFill>
        <p:spPr>
          <a:xfrm>
            <a:off x="1487329" y="6983140"/>
            <a:ext cx="3857625" cy="2200275"/>
          </a:xfrm>
          <a:prstGeom prst="rect">
            <a:avLst/>
          </a:prstGeom>
        </p:spPr>
      </p:pic>
      <p:pic>
        <p:nvPicPr>
          <p:cNvPr id="12" name="Billede 11">
            <a:extLst>
              <a:ext uri="{FF2B5EF4-FFF2-40B4-BE49-F238E27FC236}">
                <a16:creationId xmlns:a16="http://schemas.microsoft.com/office/drawing/2014/main" id="{295BCE15-9F2A-E393-8B5C-8025F69795EF}"/>
              </a:ext>
            </a:extLst>
          </p:cNvPr>
          <p:cNvPicPr>
            <a:picLocks noChangeAspect="1"/>
          </p:cNvPicPr>
          <p:nvPr/>
        </p:nvPicPr>
        <p:blipFill>
          <a:blip r:embed="rId4"/>
          <a:stretch>
            <a:fillRect/>
          </a:stretch>
        </p:blipFill>
        <p:spPr>
          <a:xfrm>
            <a:off x="6250316" y="6983139"/>
            <a:ext cx="4351186" cy="2200275"/>
          </a:xfrm>
          <a:prstGeom prst="rect">
            <a:avLst/>
          </a:prstGeom>
        </p:spPr>
      </p:pic>
      <p:pic>
        <p:nvPicPr>
          <p:cNvPr id="14" name="Billede 13">
            <a:extLst>
              <a:ext uri="{FF2B5EF4-FFF2-40B4-BE49-F238E27FC236}">
                <a16:creationId xmlns:a16="http://schemas.microsoft.com/office/drawing/2014/main" id="{EC35F29D-3CE5-F579-F4BC-B64AF4DFF6DC}"/>
              </a:ext>
            </a:extLst>
          </p:cNvPr>
          <p:cNvPicPr>
            <a:picLocks noChangeAspect="1"/>
          </p:cNvPicPr>
          <p:nvPr/>
        </p:nvPicPr>
        <p:blipFill>
          <a:blip r:embed="rId5"/>
          <a:stretch>
            <a:fillRect/>
          </a:stretch>
        </p:blipFill>
        <p:spPr>
          <a:xfrm>
            <a:off x="11506864" y="6983139"/>
            <a:ext cx="4579217" cy="2200274"/>
          </a:xfrm>
          <a:prstGeom prst="rect">
            <a:avLst/>
          </a:prstGeom>
        </p:spPr>
      </p:pic>
      <p:sp>
        <p:nvSpPr>
          <p:cNvPr id="16" name="Tekstfelt 15">
            <a:extLst>
              <a:ext uri="{FF2B5EF4-FFF2-40B4-BE49-F238E27FC236}">
                <a16:creationId xmlns:a16="http://schemas.microsoft.com/office/drawing/2014/main" id="{7D0E9EA8-6EFD-B090-EB48-63ACF10FF88C}"/>
              </a:ext>
            </a:extLst>
          </p:cNvPr>
          <p:cNvSpPr txBox="1"/>
          <p:nvPr/>
        </p:nvSpPr>
        <p:spPr>
          <a:xfrm>
            <a:off x="1487329" y="9294256"/>
            <a:ext cx="3857625" cy="646331"/>
          </a:xfrm>
          <a:prstGeom prst="rect">
            <a:avLst/>
          </a:prstGeom>
          <a:noFill/>
        </p:spPr>
        <p:txBody>
          <a:bodyPr wrap="square">
            <a:spAutoFit/>
          </a:bodyPr>
          <a:lstStyle/>
          <a:p>
            <a:pPr algn="ctr">
              <a:buClr>
                <a:schemeClr val="bg1"/>
              </a:buClr>
            </a:pPr>
            <a:r>
              <a:rPr lang="da-DK" sz="1800" b="1" dirty="0" err="1">
                <a:solidFill>
                  <a:schemeClr val="bg1"/>
                </a:solidFill>
                <a:latin typeface="Quicksand Medium" pitchFamily="2" charset="0"/>
                <a:ea typeface="Lato"/>
                <a:cs typeface="Lato"/>
                <a:sym typeface="Lato"/>
              </a:rPr>
              <a:t>Logga</a:t>
            </a:r>
            <a:r>
              <a:rPr lang="da-DK" sz="1800" b="1" dirty="0">
                <a:solidFill>
                  <a:schemeClr val="bg1"/>
                </a:solidFill>
                <a:latin typeface="Quicksand Medium" pitchFamily="2" charset="0"/>
                <a:ea typeface="Lato"/>
                <a:cs typeface="Lato"/>
                <a:sym typeface="Lato"/>
              </a:rPr>
              <a:t> in på er profil på aktiekampen.se</a:t>
            </a:r>
          </a:p>
        </p:txBody>
      </p:sp>
      <p:sp>
        <p:nvSpPr>
          <p:cNvPr id="17" name="Tekstfelt 16">
            <a:extLst>
              <a:ext uri="{FF2B5EF4-FFF2-40B4-BE49-F238E27FC236}">
                <a16:creationId xmlns:a16="http://schemas.microsoft.com/office/drawing/2014/main" id="{4549B100-6853-E4B2-7D36-E7E32F163BF1}"/>
              </a:ext>
            </a:extLst>
          </p:cNvPr>
          <p:cNvSpPr txBox="1"/>
          <p:nvPr/>
        </p:nvSpPr>
        <p:spPr>
          <a:xfrm>
            <a:off x="6250316" y="9293211"/>
            <a:ext cx="4351186" cy="646331"/>
          </a:xfrm>
          <a:prstGeom prst="rect">
            <a:avLst/>
          </a:prstGeom>
          <a:noFill/>
        </p:spPr>
        <p:txBody>
          <a:bodyPr wrap="square">
            <a:spAutoFit/>
          </a:bodyPr>
          <a:lstStyle/>
          <a:p>
            <a:pPr algn="ctr">
              <a:buClr>
                <a:schemeClr val="bg1"/>
              </a:buClr>
            </a:pPr>
            <a:r>
              <a:rPr lang="sv-SE" sz="1800" b="1" dirty="0">
                <a:solidFill>
                  <a:schemeClr val="bg1"/>
                </a:solidFill>
                <a:latin typeface="Quicksand Medium" pitchFamily="2" charset="0"/>
                <a:ea typeface="Lato"/>
                <a:cs typeface="Lato"/>
                <a:sym typeface="Lato"/>
              </a:rPr>
              <a:t>Bläddra ned till "Speldeltagare" och klicka på ert namn</a:t>
            </a:r>
            <a:endParaRPr lang="da-DK" sz="1800" b="1" dirty="0">
              <a:solidFill>
                <a:schemeClr val="bg1"/>
              </a:solidFill>
              <a:latin typeface="Quicksand Medium" pitchFamily="2" charset="0"/>
              <a:ea typeface="Lato"/>
              <a:cs typeface="Lato"/>
              <a:sym typeface="Lato"/>
            </a:endParaRPr>
          </a:p>
        </p:txBody>
      </p:sp>
      <p:sp>
        <p:nvSpPr>
          <p:cNvPr id="18" name="Tekstfelt 17">
            <a:extLst>
              <a:ext uri="{FF2B5EF4-FFF2-40B4-BE49-F238E27FC236}">
                <a16:creationId xmlns:a16="http://schemas.microsoft.com/office/drawing/2014/main" id="{1B461527-DCA2-BBC8-3599-B6727EED9649}"/>
              </a:ext>
            </a:extLst>
          </p:cNvPr>
          <p:cNvSpPr txBox="1"/>
          <p:nvPr/>
        </p:nvSpPr>
        <p:spPr>
          <a:xfrm>
            <a:off x="11506864" y="9331540"/>
            <a:ext cx="4579217" cy="646331"/>
          </a:xfrm>
          <a:prstGeom prst="rect">
            <a:avLst/>
          </a:prstGeom>
          <a:noFill/>
        </p:spPr>
        <p:txBody>
          <a:bodyPr wrap="square">
            <a:spAutoFit/>
          </a:bodyPr>
          <a:lstStyle/>
          <a:p>
            <a:pPr algn="ctr">
              <a:buClr>
                <a:schemeClr val="bg1"/>
              </a:buClr>
            </a:pPr>
            <a:r>
              <a:rPr lang="sv-SE" sz="1800" b="1" dirty="0">
                <a:solidFill>
                  <a:schemeClr val="bg1"/>
                </a:solidFill>
                <a:latin typeface="Quicksand Medium" pitchFamily="2" charset="0"/>
                <a:ea typeface="Lato"/>
                <a:cs typeface="Lato"/>
                <a:sym typeface="Lato"/>
              </a:rPr>
              <a:t>Kopiera URL-länken högst upp och klistra in den i Aktieportföljtabellen</a:t>
            </a:r>
            <a:endParaRPr lang="da-DK" sz="1800" b="1" dirty="0">
              <a:solidFill>
                <a:schemeClr val="bg1"/>
              </a:solidFill>
              <a:latin typeface="Quicksand Medium" pitchFamily="2" charset="0"/>
              <a:ea typeface="Lato"/>
              <a:cs typeface="Lato"/>
              <a:sym typeface="Lato"/>
            </a:endParaRPr>
          </a:p>
        </p:txBody>
      </p:sp>
      <p:cxnSp>
        <p:nvCxnSpPr>
          <p:cNvPr id="20" name="Lige pilforbindelse 19">
            <a:extLst>
              <a:ext uri="{FF2B5EF4-FFF2-40B4-BE49-F238E27FC236}">
                <a16:creationId xmlns:a16="http://schemas.microsoft.com/office/drawing/2014/main" id="{78438D3B-F7AD-4B5F-B85C-5DD3C395AA02}"/>
              </a:ext>
            </a:extLst>
          </p:cNvPr>
          <p:cNvCxnSpPr>
            <a:cxnSpLocks/>
          </p:cNvCxnSpPr>
          <p:nvPr/>
        </p:nvCxnSpPr>
        <p:spPr>
          <a:xfrm flipH="1">
            <a:off x="12496800" y="6554553"/>
            <a:ext cx="748146" cy="374521"/>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Ellipse 24">
            <a:extLst>
              <a:ext uri="{FF2B5EF4-FFF2-40B4-BE49-F238E27FC236}">
                <a16:creationId xmlns:a16="http://schemas.microsoft.com/office/drawing/2014/main" id="{DACEEDDF-DBE6-FC65-C847-75A7485A9A21}"/>
              </a:ext>
            </a:extLst>
          </p:cNvPr>
          <p:cNvSpPr/>
          <p:nvPr/>
        </p:nvSpPr>
        <p:spPr>
          <a:xfrm>
            <a:off x="11506864" y="6815877"/>
            <a:ext cx="1114627" cy="413336"/>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Tekstfelt 25">
            <a:extLst>
              <a:ext uri="{FF2B5EF4-FFF2-40B4-BE49-F238E27FC236}">
                <a16:creationId xmlns:a16="http://schemas.microsoft.com/office/drawing/2014/main" id="{9AEFE657-1168-07F6-AC05-A25DE533FAF1}"/>
              </a:ext>
            </a:extLst>
          </p:cNvPr>
          <p:cNvSpPr txBox="1"/>
          <p:nvPr/>
        </p:nvSpPr>
        <p:spPr>
          <a:xfrm>
            <a:off x="13304605" y="6323720"/>
            <a:ext cx="4499518" cy="461665"/>
          </a:xfrm>
          <a:prstGeom prst="rect">
            <a:avLst/>
          </a:prstGeom>
          <a:noFill/>
        </p:spPr>
        <p:txBody>
          <a:bodyPr wrap="square">
            <a:spAutoFit/>
          </a:bodyPr>
          <a:lstStyle/>
          <a:p>
            <a:r>
              <a:rPr lang="da-DK" sz="2400" b="1" dirty="0" err="1">
                <a:solidFill>
                  <a:schemeClr val="bg1"/>
                </a:solidFill>
                <a:latin typeface="Quicksand Medium" pitchFamily="2" charset="0"/>
                <a:ea typeface="Lato"/>
                <a:cs typeface="Lato"/>
                <a:sym typeface="Lato"/>
              </a:rPr>
              <a:t>Länken</a:t>
            </a:r>
            <a:r>
              <a:rPr lang="da-DK" sz="2400" b="1" dirty="0">
                <a:solidFill>
                  <a:schemeClr val="bg1"/>
                </a:solidFill>
                <a:latin typeface="Quicksand Medium" pitchFamily="2" charset="0"/>
                <a:ea typeface="Lato"/>
                <a:cs typeface="Lato"/>
                <a:sym typeface="Lato"/>
              </a:rPr>
              <a:t> </a:t>
            </a:r>
            <a:r>
              <a:rPr lang="da-DK" sz="2400" b="1" dirty="0" err="1">
                <a:solidFill>
                  <a:schemeClr val="bg1"/>
                </a:solidFill>
                <a:latin typeface="Quicksand Medium" pitchFamily="2" charset="0"/>
                <a:ea typeface="Lato"/>
                <a:cs typeface="Lato"/>
                <a:sym typeface="Lato"/>
              </a:rPr>
              <a:t>är</a:t>
            </a:r>
            <a:r>
              <a:rPr lang="da-DK" sz="2400" b="1" dirty="0">
                <a:solidFill>
                  <a:schemeClr val="bg1"/>
                </a:solidFill>
                <a:latin typeface="Quicksand Medium" pitchFamily="2" charset="0"/>
                <a:ea typeface="Lato"/>
                <a:cs typeface="Lato"/>
                <a:sym typeface="Lato"/>
              </a:rPr>
              <a:t> </a:t>
            </a:r>
            <a:r>
              <a:rPr lang="da-DK" sz="2400" b="1" dirty="0" err="1">
                <a:solidFill>
                  <a:schemeClr val="bg1"/>
                </a:solidFill>
                <a:latin typeface="Quicksand Medium" pitchFamily="2" charset="0"/>
                <a:ea typeface="Lato"/>
                <a:cs typeface="Lato"/>
                <a:sym typeface="Lato"/>
              </a:rPr>
              <a:t>här</a:t>
            </a:r>
            <a:r>
              <a:rPr lang="da-DK" sz="2400" b="1" dirty="0">
                <a:solidFill>
                  <a:schemeClr val="bg1"/>
                </a:solidFill>
                <a:latin typeface="Quicksand Medium" pitchFamily="2" charset="0"/>
                <a:ea typeface="Lato"/>
                <a:cs typeface="Lato"/>
                <a:sym typeface="Lato"/>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16"/>
          <p:cNvPicPr preferRelativeResize="0"/>
          <p:nvPr/>
        </p:nvPicPr>
        <p:blipFill rotWithShape="1">
          <a:blip r:embed="rId3">
            <a:alphaModFix amt="33000"/>
          </a:blip>
          <a:srcRect/>
          <a:stretch/>
        </p:blipFill>
        <p:spPr>
          <a:xfrm>
            <a:off x="1147300" y="1993067"/>
            <a:ext cx="16005576" cy="7805207"/>
          </a:xfrm>
          <a:prstGeom prst="rect">
            <a:avLst/>
          </a:prstGeom>
          <a:noFill/>
          <a:ln>
            <a:noFill/>
          </a:ln>
        </p:spPr>
      </p:pic>
      <p:pic>
        <p:nvPicPr>
          <p:cNvPr id="169" name="Google Shape;169;p16"/>
          <p:cNvPicPr preferRelativeResize="0"/>
          <p:nvPr/>
        </p:nvPicPr>
        <p:blipFill rotWithShape="1">
          <a:blip r:embed="rId4">
            <a:alphaModFix amt="33000"/>
          </a:blip>
          <a:srcRect/>
          <a:stretch/>
        </p:blipFill>
        <p:spPr>
          <a:xfrm>
            <a:off x="3039721" y="1469824"/>
            <a:ext cx="1776366" cy="2257841"/>
          </a:xfrm>
          <a:prstGeom prst="rect">
            <a:avLst/>
          </a:prstGeom>
          <a:noFill/>
          <a:ln>
            <a:noFill/>
          </a:ln>
        </p:spPr>
      </p:pic>
      <p:pic>
        <p:nvPicPr>
          <p:cNvPr id="170" name="Google Shape;170;p16"/>
          <p:cNvPicPr preferRelativeResize="0"/>
          <p:nvPr/>
        </p:nvPicPr>
        <p:blipFill rotWithShape="1">
          <a:blip r:embed="rId5">
            <a:alphaModFix amt="33000"/>
          </a:blip>
          <a:srcRect/>
          <a:stretch/>
        </p:blipFill>
        <p:spPr>
          <a:xfrm>
            <a:off x="5644616" y="4743098"/>
            <a:ext cx="1776366" cy="2257841"/>
          </a:xfrm>
          <a:prstGeom prst="rect">
            <a:avLst/>
          </a:prstGeom>
          <a:noFill/>
          <a:ln>
            <a:noFill/>
          </a:ln>
        </p:spPr>
      </p:pic>
      <p:pic>
        <p:nvPicPr>
          <p:cNvPr id="171" name="Google Shape;171;p16"/>
          <p:cNvPicPr preferRelativeResize="0"/>
          <p:nvPr/>
        </p:nvPicPr>
        <p:blipFill rotWithShape="1">
          <a:blip r:embed="rId6">
            <a:alphaModFix amt="33000"/>
          </a:blip>
          <a:srcRect/>
          <a:stretch/>
        </p:blipFill>
        <p:spPr>
          <a:xfrm>
            <a:off x="14419306" y="5592943"/>
            <a:ext cx="1776366" cy="2257841"/>
          </a:xfrm>
          <a:prstGeom prst="rect">
            <a:avLst/>
          </a:prstGeom>
          <a:noFill/>
          <a:ln>
            <a:noFill/>
          </a:ln>
        </p:spPr>
      </p:pic>
      <p:sp>
        <p:nvSpPr>
          <p:cNvPr id="173" name="Google Shape;173;p16"/>
          <p:cNvSpPr/>
          <p:nvPr/>
        </p:nvSpPr>
        <p:spPr>
          <a:xfrm>
            <a:off x="1147300" y="2210060"/>
            <a:ext cx="3433134" cy="598088"/>
          </a:xfrm>
          <a:custGeom>
            <a:avLst/>
            <a:gdLst/>
            <a:ahLst/>
            <a:cxnLst/>
            <a:rect l="l" t="t" r="r" b="b"/>
            <a:pathLst>
              <a:path w="904194" h="157520" extrusionOk="0">
                <a:moveTo>
                  <a:pt x="0" y="0"/>
                </a:moveTo>
                <a:lnTo>
                  <a:pt x="904194" y="0"/>
                </a:lnTo>
                <a:lnTo>
                  <a:pt x="904194" y="157520"/>
                </a:lnTo>
                <a:lnTo>
                  <a:pt x="0" y="157520"/>
                </a:lnTo>
                <a:close/>
              </a:path>
            </a:pathLst>
          </a:custGeom>
          <a:solidFill>
            <a:srgbClr val="00D8BB"/>
          </a:solidFill>
          <a:ln>
            <a:noFill/>
          </a:ln>
        </p:spPr>
        <p:txBody>
          <a:bodyPr/>
          <a:lstStyle/>
          <a:p>
            <a:endParaRPr lang="da-DK"/>
          </a:p>
        </p:txBody>
      </p:sp>
      <p:sp>
        <p:nvSpPr>
          <p:cNvPr id="176" name="Google Shape;176;p16"/>
          <p:cNvSpPr txBox="1"/>
          <p:nvPr/>
        </p:nvSpPr>
        <p:spPr>
          <a:xfrm>
            <a:off x="1215466" y="2290983"/>
            <a:ext cx="3433134" cy="517065"/>
          </a:xfrm>
          <a:prstGeom prst="rect">
            <a:avLst/>
          </a:prstGeom>
          <a:noFill/>
          <a:ln>
            <a:noFill/>
          </a:ln>
        </p:spPr>
        <p:txBody>
          <a:bodyPr spcFirstLastPara="1" wrap="square" lIns="0" tIns="0" rIns="0" bIns="0" anchor="t" anchorCtr="0">
            <a:spAutoFit/>
          </a:bodyPr>
          <a:lstStyle/>
          <a:p>
            <a:pPr marL="0" marR="0" lvl="0" indent="0" rtl="0">
              <a:lnSpc>
                <a:spcPct val="139958"/>
              </a:lnSpc>
              <a:spcBef>
                <a:spcPts val="0"/>
              </a:spcBef>
              <a:spcAft>
                <a:spcPts val="0"/>
              </a:spcAft>
              <a:buNone/>
            </a:pPr>
            <a:r>
              <a:rPr lang="en-US" sz="2400" dirty="0">
                <a:solidFill>
                  <a:schemeClr val="bg1"/>
                </a:solidFill>
                <a:latin typeface="Quicksand Medium" pitchFamily="2" charset="0"/>
              </a:rPr>
              <a:t>FÖRVÄNTNINGAR</a:t>
            </a:r>
            <a:endParaRPr dirty="0">
              <a:solidFill>
                <a:schemeClr val="bg1"/>
              </a:solidFill>
              <a:latin typeface="Quicksand Medium" pitchFamily="2" charset="0"/>
            </a:endParaRPr>
          </a:p>
        </p:txBody>
      </p:sp>
      <p:sp>
        <p:nvSpPr>
          <p:cNvPr id="179" name="Google Shape;179;p16"/>
          <p:cNvSpPr/>
          <p:nvPr/>
        </p:nvSpPr>
        <p:spPr>
          <a:xfrm>
            <a:off x="9315504" y="2210060"/>
            <a:ext cx="3433134" cy="598088"/>
          </a:xfrm>
          <a:custGeom>
            <a:avLst/>
            <a:gdLst/>
            <a:ahLst/>
            <a:cxnLst/>
            <a:rect l="l" t="t" r="r" b="b"/>
            <a:pathLst>
              <a:path w="904194" h="157520" extrusionOk="0">
                <a:moveTo>
                  <a:pt x="0" y="0"/>
                </a:moveTo>
                <a:lnTo>
                  <a:pt x="904194" y="0"/>
                </a:lnTo>
                <a:lnTo>
                  <a:pt x="904194" y="157520"/>
                </a:lnTo>
                <a:lnTo>
                  <a:pt x="0" y="157520"/>
                </a:lnTo>
                <a:close/>
              </a:path>
            </a:pathLst>
          </a:custGeom>
          <a:solidFill>
            <a:srgbClr val="00D8BB"/>
          </a:solidFill>
          <a:ln>
            <a:noFill/>
          </a:ln>
        </p:spPr>
        <p:txBody>
          <a:bodyPr/>
          <a:lstStyle/>
          <a:p>
            <a:endParaRPr lang="da-DK"/>
          </a:p>
        </p:txBody>
      </p:sp>
      <p:sp>
        <p:nvSpPr>
          <p:cNvPr id="181" name="Google Shape;181;p16"/>
          <p:cNvSpPr txBox="1"/>
          <p:nvPr/>
        </p:nvSpPr>
        <p:spPr>
          <a:xfrm>
            <a:off x="9453336" y="2255960"/>
            <a:ext cx="3329384" cy="517065"/>
          </a:xfrm>
          <a:prstGeom prst="rect">
            <a:avLst/>
          </a:prstGeom>
          <a:noFill/>
          <a:ln>
            <a:noFill/>
          </a:ln>
        </p:spPr>
        <p:txBody>
          <a:bodyPr spcFirstLastPara="1" wrap="square" lIns="0" tIns="0" rIns="0" bIns="0" anchor="t" anchorCtr="0">
            <a:spAutoFit/>
          </a:bodyPr>
          <a:lstStyle/>
          <a:p>
            <a:pPr marL="0" marR="0" lvl="0" indent="0" rtl="0">
              <a:lnSpc>
                <a:spcPct val="139958"/>
              </a:lnSpc>
              <a:spcBef>
                <a:spcPts val="0"/>
              </a:spcBef>
              <a:spcAft>
                <a:spcPts val="0"/>
              </a:spcAft>
              <a:buNone/>
            </a:pPr>
            <a:r>
              <a:rPr lang="en-US" sz="2400" dirty="0">
                <a:solidFill>
                  <a:schemeClr val="bg1"/>
                </a:solidFill>
                <a:latin typeface="Quicksand Medium" pitchFamily="2" charset="0"/>
              </a:rPr>
              <a:t>RISKPROFILEN</a:t>
            </a:r>
            <a:endParaRPr dirty="0">
              <a:solidFill>
                <a:schemeClr val="bg1"/>
              </a:solidFill>
              <a:latin typeface="Quicksand Medium" pitchFamily="2" charset="0"/>
            </a:endParaRPr>
          </a:p>
        </p:txBody>
      </p:sp>
      <p:sp>
        <p:nvSpPr>
          <p:cNvPr id="182" name="Google Shape;182;p16"/>
          <p:cNvSpPr txBox="1"/>
          <p:nvPr/>
        </p:nvSpPr>
        <p:spPr>
          <a:xfrm>
            <a:off x="2575072" y="557277"/>
            <a:ext cx="13620600" cy="892552"/>
          </a:xfrm>
          <a:prstGeom prst="rect">
            <a:avLst/>
          </a:prstGeom>
          <a:noFill/>
          <a:ln>
            <a:noFill/>
          </a:ln>
        </p:spPr>
        <p:txBody>
          <a:bodyPr spcFirstLastPara="1" wrap="square" lIns="0" tIns="0" rIns="0" bIns="0" anchor="t" anchorCtr="0">
            <a:spAutoFit/>
          </a:bodyPr>
          <a:lstStyle/>
          <a:p>
            <a:pPr marL="0" marR="0" lvl="0" indent="0" algn="ctr" rtl="0">
              <a:lnSpc>
                <a:spcPct val="116000"/>
              </a:lnSpc>
              <a:spcBef>
                <a:spcPts val="0"/>
              </a:spcBef>
              <a:spcAft>
                <a:spcPts val="0"/>
              </a:spcAft>
              <a:buNone/>
            </a:pPr>
            <a:r>
              <a:rPr lang="en-US" sz="5000" b="1" dirty="0">
                <a:solidFill>
                  <a:srgbClr val="00D8BB"/>
                </a:solidFill>
                <a:latin typeface="Quicksand Medium" pitchFamily="2" charset="0"/>
                <a:ea typeface="Open Sans"/>
                <a:cs typeface="Open Sans"/>
                <a:sym typeface="Open Sans"/>
              </a:rPr>
              <a:t>INVESTERINGSSTRATEGI OCH MÅL</a:t>
            </a:r>
            <a:endParaRPr b="1" dirty="0">
              <a:solidFill>
                <a:srgbClr val="00D8BB"/>
              </a:solidFill>
              <a:latin typeface="Quicksand Medium" pitchFamily="2" charset="0"/>
            </a:endParaRPr>
          </a:p>
        </p:txBody>
      </p:sp>
      <p:sp>
        <p:nvSpPr>
          <p:cNvPr id="2" name="Rektangel 1">
            <a:extLst>
              <a:ext uri="{FF2B5EF4-FFF2-40B4-BE49-F238E27FC236}">
                <a16:creationId xmlns:a16="http://schemas.microsoft.com/office/drawing/2014/main" id="{CFE238D8-CB5F-BFB9-1B89-D9197102784C}"/>
              </a:ext>
            </a:extLst>
          </p:cNvPr>
          <p:cNvSpPr/>
          <p:nvPr/>
        </p:nvSpPr>
        <p:spPr>
          <a:xfrm>
            <a:off x="1147300" y="2808048"/>
            <a:ext cx="6746124" cy="6645234"/>
          </a:xfrm>
          <a:prstGeom prst="rect">
            <a:avLst/>
          </a:prstGeom>
          <a:solidFill>
            <a:srgbClr val="00D8BB">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75" name="Google Shape;175;p16"/>
          <p:cNvSpPr txBox="1"/>
          <p:nvPr/>
        </p:nvSpPr>
        <p:spPr>
          <a:xfrm>
            <a:off x="1479809" y="3025141"/>
            <a:ext cx="5786100" cy="590315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sv-SE" sz="2000" dirty="0">
                <a:latin typeface="Quicksand Medium" pitchFamily="2" charset="0"/>
              </a:rPr>
              <a:t>Vi förväntar oss att vi efter 4 veckor kommer att ha... (ersätt nonsens-texten med er strategi) </a:t>
            </a:r>
            <a:r>
              <a:rPr lang="en-US" sz="1800" dirty="0">
                <a:solidFill>
                  <a:srgbClr val="999999"/>
                </a:solidFill>
                <a:latin typeface="Quicksand Medium" pitchFamily="2" charset="0"/>
              </a:rPr>
              <a:t>Zombie ipsum </a:t>
            </a:r>
            <a:r>
              <a:rPr lang="en-US" sz="1800" dirty="0" err="1">
                <a:solidFill>
                  <a:srgbClr val="999999"/>
                </a:solidFill>
                <a:latin typeface="Quicksand Medium" pitchFamily="2" charset="0"/>
              </a:rPr>
              <a:t>reversus</a:t>
            </a:r>
            <a:r>
              <a:rPr lang="en-US" sz="1800" dirty="0">
                <a:solidFill>
                  <a:srgbClr val="999999"/>
                </a:solidFill>
                <a:latin typeface="Quicksand Medium" pitchFamily="2" charset="0"/>
              </a:rPr>
              <a:t> ab viral inferno, </a:t>
            </a:r>
            <a:r>
              <a:rPr lang="en-US" sz="1800" dirty="0" err="1">
                <a:solidFill>
                  <a:srgbClr val="999999"/>
                </a:solidFill>
                <a:latin typeface="Quicksand Medium" pitchFamily="2" charset="0"/>
              </a:rPr>
              <a:t>nam</a:t>
            </a:r>
            <a:r>
              <a:rPr lang="en-US" sz="1800" dirty="0">
                <a:solidFill>
                  <a:srgbClr val="999999"/>
                </a:solidFill>
                <a:latin typeface="Quicksand Medium" pitchFamily="2" charset="0"/>
              </a:rPr>
              <a:t> rick grimes malum </a:t>
            </a:r>
            <a:r>
              <a:rPr lang="en-US" sz="1800" dirty="0" err="1">
                <a:solidFill>
                  <a:srgbClr val="999999"/>
                </a:solidFill>
                <a:latin typeface="Quicksand Medium" pitchFamily="2" charset="0"/>
              </a:rPr>
              <a:t>cerebro</a:t>
            </a:r>
            <a:r>
              <a:rPr lang="en-US" sz="1800" dirty="0">
                <a:solidFill>
                  <a:srgbClr val="999999"/>
                </a:solidFill>
                <a:latin typeface="Quicksand Medium" pitchFamily="2" charset="0"/>
              </a:rPr>
              <a:t>. De carne lumbering </a:t>
            </a:r>
            <a:r>
              <a:rPr lang="en-US" sz="1800" dirty="0" err="1">
                <a:solidFill>
                  <a:srgbClr val="999999"/>
                </a:solidFill>
                <a:latin typeface="Quicksand Medium" pitchFamily="2" charset="0"/>
              </a:rPr>
              <a:t>animata</a:t>
            </a:r>
            <a:r>
              <a:rPr lang="en-US" sz="1800" dirty="0">
                <a:solidFill>
                  <a:srgbClr val="999999"/>
                </a:solidFill>
                <a:latin typeface="Quicksand Medium" pitchFamily="2" charset="0"/>
              </a:rPr>
              <a:t> corpora </a:t>
            </a:r>
            <a:r>
              <a:rPr lang="en-US" sz="1800" dirty="0" err="1">
                <a:solidFill>
                  <a:srgbClr val="999999"/>
                </a:solidFill>
                <a:latin typeface="Quicksand Medium" pitchFamily="2" charset="0"/>
              </a:rPr>
              <a:t>quaeritis</a:t>
            </a:r>
            <a:r>
              <a:rPr lang="en-US" sz="1800" dirty="0">
                <a:solidFill>
                  <a:srgbClr val="999999"/>
                </a:solidFill>
                <a:latin typeface="Quicksand Medium" pitchFamily="2" charset="0"/>
              </a:rPr>
              <a:t>. </a:t>
            </a:r>
            <a:r>
              <a:rPr lang="en-US" sz="1800" dirty="0" err="1">
                <a:solidFill>
                  <a:srgbClr val="999999"/>
                </a:solidFill>
                <a:latin typeface="Quicksand Medium" pitchFamily="2" charset="0"/>
              </a:rPr>
              <a:t>Summus</a:t>
            </a:r>
            <a:r>
              <a:rPr lang="en-US" sz="1800" dirty="0">
                <a:solidFill>
                  <a:srgbClr val="999999"/>
                </a:solidFill>
                <a:latin typeface="Quicksand Medium" pitchFamily="2" charset="0"/>
              </a:rPr>
              <a:t> brains sit​​, </a:t>
            </a:r>
            <a:r>
              <a:rPr lang="en-US" sz="1800" dirty="0" err="1">
                <a:solidFill>
                  <a:srgbClr val="999999"/>
                </a:solidFill>
                <a:latin typeface="Quicksand Medium" pitchFamily="2" charset="0"/>
              </a:rPr>
              <a:t>morbo</a:t>
            </a:r>
            <a:r>
              <a:rPr lang="en-US" sz="1800" dirty="0">
                <a:solidFill>
                  <a:srgbClr val="999999"/>
                </a:solidFill>
                <a:latin typeface="Quicksand Medium" pitchFamily="2" charset="0"/>
              </a:rPr>
              <a:t> vel </a:t>
            </a:r>
            <a:r>
              <a:rPr lang="en-US" sz="1800" dirty="0" err="1">
                <a:solidFill>
                  <a:srgbClr val="999999"/>
                </a:solidFill>
                <a:latin typeface="Quicksand Medium" pitchFamily="2" charset="0"/>
              </a:rPr>
              <a:t>maleficia</a:t>
            </a:r>
            <a:r>
              <a:rPr lang="en-US" sz="1800" dirty="0">
                <a:solidFill>
                  <a:srgbClr val="999999"/>
                </a:solidFill>
                <a:latin typeface="Quicksand Medium" pitchFamily="2" charset="0"/>
              </a:rPr>
              <a:t>? De </a:t>
            </a:r>
            <a:r>
              <a:rPr lang="en-US" sz="1800" dirty="0" err="1">
                <a:solidFill>
                  <a:srgbClr val="999999"/>
                </a:solidFill>
                <a:latin typeface="Quicksand Medium" pitchFamily="2" charset="0"/>
              </a:rPr>
              <a:t>apocalypsi</a:t>
            </a:r>
            <a:r>
              <a:rPr lang="en-US" sz="1800" dirty="0">
                <a:solidFill>
                  <a:srgbClr val="999999"/>
                </a:solidFill>
                <a:latin typeface="Quicksand Medium" pitchFamily="2" charset="0"/>
              </a:rPr>
              <a:t> gorger </a:t>
            </a:r>
            <a:r>
              <a:rPr lang="en-US" sz="1800" dirty="0" err="1">
                <a:solidFill>
                  <a:srgbClr val="999999"/>
                </a:solidFill>
                <a:latin typeface="Quicksand Medium" pitchFamily="2" charset="0"/>
              </a:rPr>
              <a:t>omero</a:t>
            </a:r>
            <a:r>
              <a:rPr lang="en-US" sz="1800" dirty="0">
                <a:solidFill>
                  <a:srgbClr val="999999"/>
                </a:solidFill>
                <a:latin typeface="Quicksand Medium" pitchFamily="2" charset="0"/>
              </a:rPr>
              <a:t> undead survivor dictum </a:t>
            </a:r>
            <a:r>
              <a:rPr lang="en-US" sz="1800" dirty="0" err="1">
                <a:solidFill>
                  <a:srgbClr val="999999"/>
                </a:solidFill>
                <a:latin typeface="Quicksand Medium" pitchFamily="2" charset="0"/>
              </a:rPr>
              <a:t>mauris</a:t>
            </a:r>
            <a:r>
              <a:rPr lang="en-US" sz="1800" dirty="0">
                <a:solidFill>
                  <a:srgbClr val="999999"/>
                </a:solidFill>
                <a:latin typeface="Quicksand Medium" pitchFamily="2" charset="0"/>
              </a:rPr>
              <a:t>. Hi mindless </a:t>
            </a:r>
            <a:r>
              <a:rPr lang="en-US" sz="1800" dirty="0" err="1">
                <a:solidFill>
                  <a:srgbClr val="999999"/>
                </a:solidFill>
                <a:latin typeface="Quicksand Medium" pitchFamily="2" charset="0"/>
              </a:rPr>
              <a:t>mortuis</a:t>
            </a:r>
            <a:r>
              <a:rPr lang="en-US" sz="1800" dirty="0">
                <a:solidFill>
                  <a:srgbClr val="999999"/>
                </a:solidFill>
                <a:latin typeface="Quicksand Medium" pitchFamily="2" charset="0"/>
              </a:rPr>
              <a:t> soulless </a:t>
            </a:r>
            <a:r>
              <a:rPr lang="en-US" sz="1800" dirty="0" err="1">
                <a:solidFill>
                  <a:srgbClr val="999999"/>
                </a:solidFill>
                <a:latin typeface="Quicksand Medium" pitchFamily="2" charset="0"/>
              </a:rPr>
              <a:t>creaturas</a:t>
            </a:r>
            <a:r>
              <a:rPr lang="en-US" sz="1800" dirty="0">
                <a:solidFill>
                  <a:srgbClr val="999999"/>
                </a:solidFill>
                <a:latin typeface="Quicksand Medium" pitchFamily="2" charset="0"/>
              </a:rPr>
              <a:t>, </a:t>
            </a:r>
            <a:r>
              <a:rPr lang="en-US" sz="1800" dirty="0" err="1">
                <a:solidFill>
                  <a:srgbClr val="999999"/>
                </a:solidFill>
                <a:latin typeface="Quicksand Medium" pitchFamily="2" charset="0"/>
              </a:rPr>
              <a:t>imo</a:t>
            </a:r>
            <a:r>
              <a:rPr lang="en-US" sz="1800" dirty="0">
                <a:solidFill>
                  <a:srgbClr val="999999"/>
                </a:solidFill>
                <a:latin typeface="Quicksand Medium" pitchFamily="2" charset="0"/>
              </a:rPr>
              <a:t> evil stalking </a:t>
            </a:r>
            <a:r>
              <a:rPr lang="en-US" sz="1800" dirty="0" err="1">
                <a:solidFill>
                  <a:srgbClr val="999999"/>
                </a:solidFill>
                <a:latin typeface="Quicksand Medium" pitchFamily="2" charset="0"/>
              </a:rPr>
              <a:t>monstra</a:t>
            </a:r>
            <a:r>
              <a:rPr lang="en-US" sz="1800" dirty="0">
                <a:solidFill>
                  <a:srgbClr val="999999"/>
                </a:solidFill>
                <a:latin typeface="Quicksand Medium" pitchFamily="2" charset="0"/>
              </a:rPr>
              <a:t> adventus </a:t>
            </a:r>
            <a:r>
              <a:rPr lang="en-US" sz="1800" dirty="0" err="1">
                <a:solidFill>
                  <a:srgbClr val="999999"/>
                </a:solidFill>
                <a:latin typeface="Quicksand Medium" pitchFamily="2" charset="0"/>
              </a:rPr>
              <a:t>resi</a:t>
            </a:r>
            <a:r>
              <a:rPr lang="en-US" sz="1800" dirty="0">
                <a:solidFill>
                  <a:srgbClr val="999999"/>
                </a:solidFill>
                <a:latin typeface="Quicksand Medium" pitchFamily="2" charset="0"/>
              </a:rPr>
              <a:t> </a:t>
            </a:r>
            <a:r>
              <a:rPr lang="en-US" sz="1800" dirty="0" err="1">
                <a:solidFill>
                  <a:srgbClr val="999999"/>
                </a:solidFill>
                <a:latin typeface="Quicksand Medium" pitchFamily="2" charset="0"/>
              </a:rPr>
              <a:t>dentevil</a:t>
            </a:r>
            <a:r>
              <a:rPr lang="en-US" sz="1800" dirty="0">
                <a:solidFill>
                  <a:srgbClr val="999999"/>
                </a:solidFill>
                <a:latin typeface="Quicksand Medium" pitchFamily="2" charset="0"/>
              </a:rPr>
              <a:t> </a:t>
            </a:r>
            <a:r>
              <a:rPr lang="en-US" sz="1800" dirty="0" err="1">
                <a:solidFill>
                  <a:srgbClr val="999999"/>
                </a:solidFill>
                <a:latin typeface="Quicksand Medium" pitchFamily="2" charset="0"/>
              </a:rPr>
              <a:t>vultus</a:t>
            </a:r>
            <a:r>
              <a:rPr lang="en-US" sz="1800" dirty="0">
                <a:solidFill>
                  <a:srgbClr val="999999"/>
                </a:solidFill>
                <a:latin typeface="Quicksand Medium" pitchFamily="2" charset="0"/>
              </a:rPr>
              <a:t> </a:t>
            </a:r>
            <a:r>
              <a:rPr lang="en-US" sz="1800" dirty="0" err="1">
                <a:solidFill>
                  <a:srgbClr val="999999"/>
                </a:solidFill>
                <a:latin typeface="Quicksand Medium" pitchFamily="2" charset="0"/>
              </a:rPr>
              <a:t>comedat</a:t>
            </a:r>
            <a:r>
              <a:rPr lang="en-US" sz="1800" dirty="0">
                <a:solidFill>
                  <a:srgbClr val="999999"/>
                </a:solidFill>
                <a:latin typeface="Quicksand Medium" pitchFamily="2" charset="0"/>
              </a:rPr>
              <a:t> cerebella </a:t>
            </a:r>
            <a:r>
              <a:rPr lang="en-US" sz="1800" dirty="0" err="1">
                <a:solidFill>
                  <a:srgbClr val="999999"/>
                </a:solidFill>
                <a:latin typeface="Quicksand Medium" pitchFamily="2" charset="0"/>
              </a:rPr>
              <a:t>viventium</a:t>
            </a:r>
            <a:r>
              <a:rPr lang="en-US" sz="1800" dirty="0">
                <a:solidFill>
                  <a:srgbClr val="999999"/>
                </a:solidFill>
                <a:latin typeface="Quicksand Medium" pitchFamily="2" charset="0"/>
              </a:rPr>
              <a:t>. Qui animated corpse, cricket bat max </a:t>
            </a:r>
            <a:r>
              <a:rPr lang="en-US" sz="1800" dirty="0" err="1">
                <a:solidFill>
                  <a:srgbClr val="999999"/>
                </a:solidFill>
                <a:latin typeface="Quicksand Medium" pitchFamily="2" charset="0"/>
              </a:rPr>
              <a:t>brucks</a:t>
            </a:r>
            <a:r>
              <a:rPr lang="en-US" sz="1800" dirty="0">
                <a:solidFill>
                  <a:srgbClr val="999999"/>
                </a:solidFill>
                <a:latin typeface="Quicksand Medium" pitchFamily="2" charset="0"/>
              </a:rPr>
              <a:t> </a:t>
            </a:r>
            <a:r>
              <a:rPr lang="en-US" sz="1800" dirty="0" err="1">
                <a:solidFill>
                  <a:srgbClr val="999999"/>
                </a:solidFill>
                <a:latin typeface="Quicksand Medium" pitchFamily="2" charset="0"/>
              </a:rPr>
              <a:t>terribilem</a:t>
            </a:r>
            <a:r>
              <a:rPr lang="en-US" sz="1800" dirty="0">
                <a:solidFill>
                  <a:srgbClr val="999999"/>
                </a:solidFill>
                <a:latin typeface="Quicksand Medium" pitchFamily="2" charset="0"/>
              </a:rPr>
              <a:t> </a:t>
            </a:r>
            <a:r>
              <a:rPr lang="en-US" sz="1800" dirty="0" err="1">
                <a:solidFill>
                  <a:srgbClr val="999999"/>
                </a:solidFill>
                <a:latin typeface="Quicksand Medium" pitchFamily="2" charset="0"/>
              </a:rPr>
              <a:t>incessu</a:t>
            </a:r>
            <a:r>
              <a:rPr lang="en-US" sz="1800" dirty="0">
                <a:solidFill>
                  <a:srgbClr val="999999"/>
                </a:solidFill>
                <a:latin typeface="Quicksand Medium" pitchFamily="2" charset="0"/>
              </a:rPr>
              <a:t> </a:t>
            </a:r>
            <a:r>
              <a:rPr lang="en-US" sz="1800" dirty="0" err="1">
                <a:solidFill>
                  <a:srgbClr val="999999"/>
                </a:solidFill>
                <a:latin typeface="Quicksand Medium" pitchFamily="2" charset="0"/>
              </a:rPr>
              <a:t>zomby</a:t>
            </a:r>
            <a:r>
              <a:rPr lang="en-US" sz="1800" dirty="0">
                <a:solidFill>
                  <a:srgbClr val="999999"/>
                </a:solidFill>
                <a:latin typeface="Quicksand Medium" pitchFamily="2" charset="0"/>
              </a:rPr>
              <a:t>. The voodoo </a:t>
            </a:r>
            <a:r>
              <a:rPr lang="en-US" sz="1800" dirty="0" err="1">
                <a:solidFill>
                  <a:srgbClr val="999999"/>
                </a:solidFill>
                <a:latin typeface="Quicksand Medium" pitchFamily="2" charset="0"/>
              </a:rPr>
              <a:t>sacerdos</a:t>
            </a:r>
            <a:r>
              <a:rPr lang="en-US" sz="1800" dirty="0">
                <a:solidFill>
                  <a:srgbClr val="999999"/>
                </a:solidFill>
                <a:latin typeface="Quicksand Medium" pitchFamily="2" charset="0"/>
              </a:rPr>
              <a:t> flesh eater, </a:t>
            </a:r>
            <a:r>
              <a:rPr lang="en-US" sz="1800" dirty="0" err="1">
                <a:solidFill>
                  <a:srgbClr val="999999"/>
                </a:solidFill>
                <a:latin typeface="Quicksand Medium" pitchFamily="2" charset="0"/>
              </a:rPr>
              <a:t>suscitat</a:t>
            </a:r>
            <a:r>
              <a:rPr lang="en-US" sz="1800" dirty="0">
                <a:solidFill>
                  <a:srgbClr val="999999"/>
                </a:solidFill>
                <a:latin typeface="Quicksand Medium" pitchFamily="2" charset="0"/>
              </a:rPr>
              <a:t> </a:t>
            </a:r>
            <a:r>
              <a:rPr lang="en-US" sz="1800" dirty="0" err="1">
                <a:solidFill>
                  <a:srgbClr val="999999"/>
                </a:solidFill>
                <a:latin typeface="Quicksand Medium" pitchFamily="2" charset="0"/>
              </a:rPr>
              <a:t>mortuos</a:t>
            </a:r>
            <a:r>
              <a:rPr lang="en-US" sz="1800" dirty="0">
                <a:solidFill>
                  <a:srgbClr val="999999"/>
                </a:solidFill>
                <a:latin typeface="Quicksand Medium" pitchFamily="2" charset="0"/>
              </a:rPr>
              <a:t> </a:t>
            </a:r>
            <a:r>
              <a:rPr lang="en-US" sz="1800" dirty="0" err="1">
                <a:solidFill>
                  <a:srgbClr val="999999"/>
                </a:solidFill>
                <a:latin typeface="Quicksand Medium" pitchFamily="2" charset="0"/>
              </a:rPr>
              <a:t>comedere</a:t>
            </a:r>
            <a:r>
              <a:rPr lang="en-US" sz="1800" dirty="0">
                <a:solidFill>
                  <a:srgbClr val="999999"/>
                </a:solidFill>
                <a:latin typeface="Quicksand Medium" pitchFamily="2" charset="0"/>
              </a:rPr>
              <a:t> </a:t>
            </a:r>
            <a:r>
              <a:rPr lang="en-US" sz="1800" dirty="0" err="1">
                <a:solidFill>
                  <a:srgbClr val="999999"/>
                </a:solidFill>
                <a:latin typeface="Quicksand Medium" pitchFamily="2" charset="0"/>
              </a:rPr>
              <a:t>carnem</a:t>
            </a:r>
            <a:r>
              <a:rPr lang="en-US" sz="1800" dirty="0">
                <a:solidFill>
                  <a:srgbClr val="999999"/>
                </a:solidFill>
                <a:latin typeface="Quicksand Medium" pitchFamily="2" charset="0"/>
              </a:rPr>
              <a:t> virus. </a:t>
            </a:r>
            <a:r>
              <a:rPr lang="en-US" sz="1800" dirty="0" err="1">
                <a:solidFill>
                  <a:srgbClr val="999999"/>
                </a:solidFill>
                <a:latin typeface="Quicksand Medium" pitchFamily="2" charset="0"/>
              </a:rPr>
              <a:t>Zonbi</a:t>
            </a:r>
            <a:r>
              <a:rPr lang="en-US" sz="1800" dirty="0">
                <a:solidFill>
                  <a:srgbClr val="999999"/>
                </a:solidFill>
                <a:latin typeface="Quicksand Medium" pitchFamily="2" charset="0"/>
              </a:rPr>
              <a:t> tattered for solum oculi </a:t>
            </a:r>
            <a:r>
              <a:rPr lang="en-US" sz="1800" dirty="0" err="1">
                <a:solidFill>
                  <a:srgbClr val="999999"/>
                </a:solidFill>
                <a:latin typeface="Quicksand Medium" pitchFamily="2" charset="0"/>
              </a:rPr>
              <a:t>eorum</a:t>
            </a:r>
            <a:r>
              <a:rPr lang="en-US" sz="1800" dirty="0">
                <a:solidFill>
                  <a:srgbClr val="999999"/>
                </a:solidFill>
                <a:latin typeface="Quicksand Medium" pitchFamily="2" charset="0"/>
              </a:rPr>
              <a:t> </a:t>
            </a:r>
            <a:r>
              <a:rPr lang="en-US" sz="1800" dirty="0" err="1">
                <a:solidFill>
                  <a:srgbClr val="999999"/>
                </a:solidFill>
                <a:latin typeface="Quicksand Medium" pitchFamily="2" charset="0"/>
              </a:rPr>
              <a:t>defunctis</a:t>
            </a:r>
            <a:r>
              <a:rPr lang="en-US" sz="1800" dirty="0">
                <a:solidFill>
                  <a:srgbClr val="999999"/>
                </a:solidFill>
                <a:latin typeface="Quicksand Medium" pitchFamily="2" charset="0"/>
              </a:rPr>
              <a:t> go </a:t>
            </a:r>
            <a:r>
              <a:rPr lang="en-US" sz="1800" dirty="0" err="1">
                <a:solidFill>
                  <a:srgbClr val="999999"/>
                </a:solidFill>
                <a:latin typeface="Quicksand Medium" pitchFamily="2" charset="0"/>
              </a:rPr>
              <a:t>lum</a:t>
            </a:r>
            <a:r>
              <a:rPr lang="en-US" sz="1800" dirty="0">
                <a:solidFill>
                  <a:srgbClr val="999999"/>
                </a:solidFill>
                <a:latin typeface="Quicksand Medium" pitchFamily="2" charset="0"/>
              </a:rPr>
              <a:t> </a:t>
            </a:r>
            <a:r>
              <a:rPr lang="en-US" sz="1800" dirty="0" err="1">
                <a:solidFill>
                  <a:srgbClr val="999999"/>
                </a:solidFill>
                <a:latin typeface="Quicksand Medium" pitchFamily="2" charset="0"/>
              </a:rPr>
              <a:t>cerebro</a:t>
            </a:r>
            <a:r>
              <a:rPr lang="en-US" sz="1800" dirty="0">
                <a:solidFill>
                  <a:srgbClr val="999999"/>
                </a:solidFill>
                <a:latin typeface="Quicksand Medium" pitchFamily="2" charset="0"/>
              </a:rPr>
              <a:t>. </a:t>
            </a:r>
            <a:r>
              <a:rPr lang="en-US" sz="1800" dirty="0" err="1">
                <a:solidFill>
                  <a:srgbClr val="999999"/>
                </a:solidFill>
                <a:latin typeface="Quicksand Medium" pitchFamily="2" charset="0"/>
              </a:rPr>
              <a:t>Nescio</a:t>
            </a:r>
            <a:r>
              <a:rPr lang="en-US" sz="1800" dirty="0">
                <a:solidFill>
                  <a:srgbClr val="999999"/>
                </a:solidFill>
                <a:latin typeface="Quicksand Medium" pitchFamily="2" charset="0"/>
              </a:rPr>
              <a:t> brains an Undead zombies. </a:t>
            </a:r>
            <a:r>
              <a:rPr lang="en-US" sz="1800" dirty="0" err="1">
                <a:solidFill>
                  <a:srgbClr val="999999"/>
                </a:solidFill>
                <a:latin typeface="Quicksand Medium" pitchFamily="2" charset="0"/>
              </a:rPr>
              <a:t>Sicut</a:t>
            </a:r>
            <a:r>
              <a:rPr lang="en-US" sz="1800" dirty="0">
                <a:solidFill>
                  <a:srgbClr val="999999"/>
                </a:solidFill>
                <a:latin typeface="Quicksand Medium" pitchFamily="2" charset="0"/>
              </a:rPr>
              <a:t> malus putrid voodoo horror. Nigh </a:t>
            </a:r>
            <a:r>
              <a:rPr lang="en-US" sz="1800" dirty="0" err="1">
                <a:solidFill>
                  <a:srgbClr val="999999"/>
                </a:solidFill>
                <a:latin typeface="Quicksand Medium" pitchFamily="2" charset="0"/>
              </a:rPr>
              <a:t>tofth</a:t>
            </a:r>
            <a:r>
              <a:rPr lang="en-US" sz="1800" dirty="0">
                <a:solidFill>
                  <a:srgbClr val="999999"/>
                </a:solidFill>
                <a:latin typeface="Quicksand Medium" pitchFamily="2" charset="0"/>
              </a:rPr>
              <a:t> </a:t>
            </a:r>
            <a:r>
              <a:rPr lang="en-US" sz="1800" dirty="0" err="1">
                <a:solidFill>
                  <a:srgbClr val="999999"/>
                </a:solidFill>
                <a:latin typeface="Quicksand Medium" pitchFamily="2" charset="0"/>
              </a:rPr>
              <a:t>eliv</a:t>
            </a:r>
            <a:r>
              <a:rPr lang="en-US" sz="1800" dirty="0">
                <a:solidFill>
                  <a:srgbClr val="999999"/>
                </a:solidFill>
                <a:latin typeface="Quicksand Medium" pitchFamily="2" charset="0"/>
              </a:rPr>
              <a:t> </a:t>
            </a:r>
            <a:r>
              <a:rPr lang="en-US" sz="1800" dirty="0" err="1">
                <a:solidFill>
                  <a:srgbClr val="999999"/>
                </a:solidFill>
                <a:latin typeface="Quicksand Medium" pitchFamily="2" charset="0"/>
              </a:rPr>
              <a:t>ingdead</a:t>
            </a:r>
            <a:r>
              <a:rPr lang="en-US" sz="1800" dirty="0">
                <a:solidFill>
                  <a:srgbClr val="999999"/>
                </a:solidFill>
                <a:latin typeface="Quicksand Medium" pitchFamily="2" charset="0"/>
              </a:rPr>
              <a:t>.</a:t>
            </a:r>
            <a:endParaRPr sz="1200" dirty="0">
              <a:latin typeface="Quicksand Medium" pitchFamily="2" charset="0"/>
            </a:endParaRPr>
          </a:p>
        </p:txBody>
      </p:sp>
      <p:sp>
        <p:nvSpPr>
          <p:cNvPr id="3" name="Rektangel 2">
            <a:extLst>
              <a:ext uri="{FF2B5EF4-FFF2-40B4-BE49-F238E27FC236}">
                <a16:creationId xmlns:a16="http://schemas.microsoft.com/office/drawing/2014/main" id="{F7C1B7E4-9BDB-0712-6CC6-450E5AE66011}"/>
              </a:ext>
            </a:extLst>
          </p:cNvPr>
          <p:cNvSpPr/>
          <p:nvPr/>
        </p:nvSpPr>
        <p:spPr>
          <a:xfrm>
            <a:off x="9315504" y="2793020"/>
            <a:ext cx="6746124" cy="6645234"/>
          </a:xfrm>
          <a:prstGeom prst="rect">
            <a:avLst/>
          </a:prstGeom>
          <a:solidFill>
            <a:srgbClr val="00D8BB">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77" name="Google Shape;177;p16"/>
          <p:cNvSpPr txBox="1"/>
          <p:nvPr/>
        </p:nvSpPr>
        <p:spPr>
          <a:xfrm>
            <a:off x="9453336" y="3022400"/>
            <a:ext cx="6410173" cy="430887"/>
          </a:xfrm>
          <a:prstGeom prst="rect">
            <a:avLst/>
          </a:prstGeom>
          <a:noFill/>
          <a:ln>
            <a:noFill/>
          </a:ln>
        </p:spPr>
        <p:txBody>
          <a:bodyPr spcFirstLastPara="1" wrap="square" lIns="0" tIns="0" rIns="0" bIns="0" anchor="t" anchorCtr="0">
            <a:spAutoFit/>
          </a:bodyPr>
          <a:lstStyle/>
          <a:p>
            <a:pPr marL="0" marR="0" lvl="0" indent="0" algn="l" rtl="0">
              <a:lnSpc>
                <a:spcPct val="139958"/>
              </a:lnSpc>
              <a:spcBef>
                <a:spcPts val="0"/>
              </a:spcBef>
              <a:spcAft>
                <a:spcPts val="0"/>
              </a:spcAft>
              <a:buNone/>
            </a:pPr>
            <a:r>
              <a:rPr lang="sv-SE" sz="2000" dirty="0">
                <a:latin typeface="Quicksand Medium" pitchFamily="2" charset="0"/>
              </a:rPr>
              <a:t>Här infogar ni er riskprofil.</a:t>
            </a:r>
            <a:endParaRPr sz="1200" dirty="0">
              <a:latin typeface="Quicksand Medium"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93" name="Google Shape;193;p17"/>
          <p:cNvSpPr txBox="1"/>
          <p:nvPr/>
        </p:nvSpPr>
        <p:spPr>
          <a:xfrm>
            <a:off x="9515495" y="1779601"/>
            <a:ext cx="3700500" cy="732508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sv-SE" sz="2000" dirty="0">
                <a:latin typeface="Quicksand Medium" pitchFamily="2" charset="0"/>
              </a:rPr>
              <a:t>Här motiverar ni era etiska </a:t>
            </a:r>
            <a:r>
              <a:rPr lang="sv-SE" sz="2000" dirty="0" err="1">
                <a:latin typeface="Quicksand Medium" pitchFamily="2" charset="0"/>
              </a:rPr>
              <a:t>investeringsprinciper</a:t>
            </a:r>
            <a:r>
              <a:rPr lang="sv-SE" sz="2000" dirty="0">
                <a:latin typeface="Quicksand Medium" pitchFamily="2" charset="0"/>
              </a:rPr>
              <a:t> (ersätt nonsenstexten)</a:t>
            </a:r>
            <a:r>
              <a:rPr lang="en-US" sz="2000" dirty="0">
                <a:latin typeface="Quicksand Medium" pitchFamily="2" charset="0"/>
              </a:rPr>
              <a:t>…</a:t>
            </a:r>
            <a:r>
              <a:rPr lang="en-US" sz="2000" b="0" i="0" u="none" strike="noStrike" cap="none" dirty="0">
                <a:solidFill>
                  <a:srgbClr val="999999"/>
                </a:solidFill>
                <a:latin typeface="Quicksand Medium" pitchFamily="2" charset="0"/>
                <a:sym typeface="Arial"/>
              </a:rPr>
              <a:t>Chocolate bar tiramisu shortbread cupcake I love apple pie. Pie chocolate cake topping donut </a:t>
            </a:r>
            <a:r>
              <a:rPr lang="en-US" sz="2000" b="0" i="0" u="none" strike="noStrike" cap="none" dirty="0" err="1">
                <a:solidFill>
                  <a:srgbClr val="999999"/>
                </a:solidFill>
                <a:latin typeface="Quicksand Medium" pitchFamily="2" charset="0"/>
                <a:sym typeface="Arial"/>
              </a:rPr>
              <a:t>dragée</a:t>
            </a:r>
            <a:r>
              <a:rPr lang="en-US" sz="2000" b="0" i="0" u="none" strike="noStrike" cap="none" dirty="0">
                <a:solidFill>
                  <a:srgbClr val="999999"/>
                </a:solidFill>
                <a:latin typeface="Quicksand Medium" pitchFamily="2" charset="0"/>
                <a:sym typeface="Arial"/>
              </a:rPr>
              <a:t>. Pastry cake bonbon sweet lemon drops. Sesame snaps cookie wafer sweet roll marshmallow icing fruitcake powder brownie. Marzipan pie cupcake pastry chocolate bar. Candy I love </a:t>
            </a:r>
            <a:r>
              <a:rPr lang="en-US" sz="2000" b="0" i="0" u="none" strike="noStrike" cap="none" dirty="0" err="1">
                <a:solidFill>
                  <a:srgbClr val="999999"/>
                </a:solidFill>
                <a:latin typeface="Quicksand Medium" pitchFamily="2" charset="0"/>
                <a:sym typeface="Arial"/>
              </a:rPr>
              <a:t>danish</a:t>
            </a:r>
            <a:r>
              <a:rPr lang="en-US" sz="2000" b="0" i="0" u="none" strike="noStrike" cap="none" dirty="0">
                <a:solidFill>
                  <a:srgbClr val="999999"/>
                </a:solidFill>
                <a:latin typeface="Quicksand Medium" pitchFamily="2" charset="0"/>
                <a:sym typeface="Arial"/>
              </a:rPr>
              <a:t> I love toffee croissant. Sweet pudding cheesecake tart croissant gingerbread chocolate bar cupcake.</a:t>
            </a:r>
            <a:endParaRPr sz="2000" b="0" i="0" u="none" strike="noStrike" cap="none" dirty="0">
              <a:solidFill>
                <a:srgbClr val="999999"/>
              </a:solidFill>
              <a:latin typeface="Quicksand Medium" pitchFamily="2" charset="0"/>
              <a:sym typeface="Arial"/>
            </a:endParaRPr>
          </a:p>
        </p:txBody>
      </p:sp>
      <p:sp>
        <p:nvSpPr>
          <p:cNvPr id="194" name="Google Shape;194;p17"/>
          <p:cNvSpPr txBox="1"/>
          <p:nvPr/>
        </p:nvSpPr>
        <p:spPr>
          <a:xfrm>
            <a:off x="13744595" y="1779601"/>
            <a:ext cx="3700500" cy="775596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0" i="0" u="none" strike="noStrike" cap="none" dirty="0">
                <a:solidFill>
                  <a:srgbClr val="999999"/>
                </a:solidFill>
                <a:latin typeface="Quicksand Medium" pitchFamily="2" charset="0"/>
                <a:sym typeface="Arial"/>
              </a:rPr>
              <a:t>Donut apple pie gummies candy canes jelly cheesecake ice cream sesame snaps fruitcake. Candy pudding I love brownie ice cream. Cake bear claw chocolate tart lollipop tootsie roll jelly beans cake gummies. Jelly chocolate cake pastry jelly beans bonbon tootsie roll gummies. </a:t>
            </a:r>
            <a:r>
              <a:rPr lang="en-US" sz="2000" b="0" i="0" u="none" strike="noStrike" cap="none" dirty="0" err="1">
                <a:solidFill>
                  <a:srgbClr val="999999"/>
                </a:solidFill>
                <a:latin typeface="Quicksand Medium" pitchFamily="2" charset="0"/>
                <a:sym typeface="Arial"/>
              </a:rPr>
              <a:t>Chupa</a:t>
            </a:r>
            <a:r>
              <a:rPr lang="en-US" sz="2000" b="0" i="0" u="none" strike="noStrike" cap="none" dirty="0">
                <a:solidFill>
                  <a:srgbClr val="999999"/>
                </a:solidFill>
                <a:latin typeface="Quicksand Medium" pitchFamily="2" charset="0"/>
                <a:sym typeface="Arial"/>
              </a:rPr>
              <a:t> </a:t>
            </a:r>
            <a:r>
              <a:rPr lang="en-US" sz="2000" b="0" i="0" u="none" strike="noStrike" cap="none" dirty="0" err="1">
                <a:solidFill>
                  <a:srgbClr val="999999"/>
                </a:solidFill>
                <a:latin typeface="Quicksand Medium" pitchFamily="2" charset="0"/>
                <a:sym typeface="Arial"/>
              </a:rPr>
              <a:t>chups</a:t>
            </a:r>
            <a:r>
              <a:rPr lang="en-US" sz="2000" b="0" i="0" u="none" strike="noStrike" cap="none" dirty="0">
                <a:solidFill>
                  <a:srgbClr val="999999"/>
                </a:solidFill>
                <a:latin typeface="Quicksand Medium" pitchFamily="2" charset="0"/>
                <a:sym typeface="Arial"/>
              </a:rPr>
              <a:t> marzipan donut halvah cake sweet roll. Macaroon </a:t>
            </a:r>
            <a:r>
              <a:rPr lang="en-US" sz="2000" b="0" i="0" u="none" strike="noStrike" cap="none" dirty="0" err="1">
                <a:solidFill>
                  <a:srgbClr val="999999"/>
                </a:solidFill>
                <a:latin typeface="Quicksand Medium" pitchFamily="2" charset="0"/>
                <a:sym typeface="Arial"/>
              </a:rPr>
              <a:t>danish</a:t>
            </a:r>
            <a:r>
              <a:rPr lang="en-US" sz="2000" b="0" i="0" u="none" strike="noStrike" cap="none" dirty="0">
                <a:solidFill>
                  <a:srgbClr val="999999"/>
                </a:solidFill>
                <a:latin typeface="Quicksand Medium" pitchFamily="2" charset="0"/>
                <a:sym typeface="Arial"/>
              </a:rPr>
              <a:t> biscuit marshmallow tootsie roll jelly-o jelly. Topping bear claw cookie chocolate bar </a:t>
            </a:r>
            <a:r>
              <a:rPr lang="en-US" sz="2000" b="0" i="0" u="none" strike="noStrike" cap="none" dirty="0" err="1">
                <a:solidFill>
                  <a:srgbClr val="999999"/>
                </a:solidFill>
                <a:latin typeface="Quicksand Medium" pitchFamily="2" charset="0"/>
                <a:sym typeface="Arial"/>
              </a:rPr>
              <a:t>liquorice</a:t>
            </a:r>
            <a:r>
              <a:rPr lang="en-US" sz="2000" b="0" i="0" u="none" strike="noStrike" cap="none" dirty="0">
                <a:solidFill>
                  <a:srgbClr val="999999"/>
                </a:solidFill>
                <a:latin typeface="Quicksand Medium" pitchFamily="2" charset="0"/>
                <a:sym typeface="Arial"/>
              </a:rPr>
              <a:t> sesame snaps biscuit sugar plum. </a:t>
            </a:r>
            <a:endParaRPr sz="2000" dirty="0">
              <a:latin typeface="Quicksand Medium" pitchFamily="2" charset="0"/>
            </a:endParaRPr>
          </a:p>
        </p:txBody>
      </p:sp>
      <p:sp>
        <p:nvSpPr>
          <p:cNvPr id="195" name="Google Shape;195;p17"/>
          <p:cNvSpPr txBox="1"/>
          <p:nvPr/>
        </p:nvSpPr>
        <p:spPr>
          <a:xfrm>
            <a:off x="9515495" y="839801"/>
            <a:ext cx="5868600" cy="892552"/>
          </a:xfrm>
          <a:prstGeom prst="rect">
            <a:avLst/>
          </a:prstGeom>
          <a:noFill/>
          <a:ln>
            <a:noFill/>
          </a:ln>
        </p:spPr>
        <p:txBody>
          <a:bodyPr spcFirstLastPara="1" wrap="square" lIns="0" tIns="0" rIns="0" bIns="0" anchor="t" anchorCtr="0">
            <a:spAutoFit/>
          </a:bodyPr>
          <a:lstStyle/>
          <a:p>
            <a:pPr marL="0" marR="0" lvl="0" indent="0" algn="l" rtl="0">
              <a:lnSpc>
                <a:spcPct val="116000"/>
              </a:lnSpc>
              <a:spcBef>
                <a:spcPts val="0"/>
              </a:spcBef>
              <a:spcAft>
                <a:spcPts val="0"/>
              </a:spcAft>
              <a:buNone/>
            </a:pPr>
            <a:r>
              <a:rPr lang="en-US" sz="5000" b="1" dirty="0" err="1">
                <a:solidFill>
                  <a:srgbClr val="00D8BB"/>
                </a:solidFill>
                <a:latin typeface="Quicksand Medium" pitchFamily="2" charset="0"/>
                <a:ea typeface="Open Sans"/>
                <a:cs typeface="Open Sans"/>
                <a:sym typeface="Open Sans"/>
              </a:rPr>
              <a:t>Våra</a:t>
            </a:r>
            <a:r>
              <a:rPr lang="en-US" sz="5000" b="1" dirty="0">
                <a:solidFill>
                  <a:srgbClr val="00D8BB"/>
                </a:solidFill>
                <a:latin typeface="Quicksand Medium" pitchFamily="2" charset="0"/>
                <a:ea typeface="Open Sans"/>
                <a:cs typeface="Open Sans"/>
                <a:sym typeface="Open Sans"/>
              </a:rPr>
              <a:t> </a:t>
            </a:r>
            <a:r>
              <a:rPr lang="en-US" sz="5000" b="1" dirty="0" err="1">
                <a:solidFill>
                  <a:srgbClr val="00D8BB"/>
                </a:solidFill>
                <a:latin typeface="Quicksand Medium" pitchFamily="2" charset="0"/>
                <a:ea typeface="Open Sans"/>
                <a:cs typeface="Open Sans"/>
                <a:sym typeface="Open Sans"/>
              </a:rPr>
              <a:t>principer</a:t>
            </a:r>
            <a:r>
              <a:rPr lang="en-US" sz="5000" b="1" dirty="0">
                <a:solidFill>
                  <a:srgbClr val="00D8BB"/>
                </a:solidFill>
                <a:latin typeface="Quicksand Medium" pitchFamily="2" charset="0"/>
                <a:ea typeface="Open Sans"/>
                <a:cs typeface="Open Sans"/>
                <a:sym typeface="Open Sans"/>
              </a:rPr>
              <a:t>...</a:t>
            </a:r>
            <a:endParaRPr dirty="0">
              <a:solidFill>
                <a:srgbClr val="00D8BB"/>
              </a:solidFill>
              <a:latin typeface="Quicksand Medium" pitchFamily="2" charset="0"/>
            </a:endParaRPr>
          </a:p>
        </p:txBody>
      </p:sp>
      <p:grpSp>
        <p:nvGrpSpPr>
          <p:cNvPr id="196" name="Google Shape;196;p17"/>
          <p:cNvGrpSpPr/>
          <p:nvPr/>
        </p:nvGrpSpPr>
        <p:grpSpPr>
          <a:xfrm>
            <a:off x="1528002" y="2895265"/>
            <a:ext cx="6448728" cy="6236943"/>
            <a:chOff x="0" y="-28575"/>
            <a:chExt cx="8598303" cy="8315926"/>
          </a:xfrm>
        </p:grpSpPr>
        <p:sp>
          <p:nvSpPr>
            <p:cNvPr id="197" name="Google Shape;197;p17"/>
            <p:cNvSpPr txBox="1"/>
            <p:nvPr/>
          </p:nvSpPr>
          <p:spPr>
            <a:xfrm>
              <a:off x="6292007" y="-28575"/>
              <a:ext cx="820955" cy="91922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600" b="0" i="0" u="none" strike="noStrike" cap="none" dirty="0">
                  <a:solidFill>
                    <a:srgbClr val="000000"/>
                  </a:solidFill>
                  <a:latin typeface="Quicksand Medium" pitchFamily="2" charset="0"/>
                  <a:sym typeface="Arial"/>
                </a:rPr>
                <a:t>Item 1</a:t>
              </a:r>
              <a:endParaRPr dirty="0">
                <a:latin typeface="Quicksand Medium" pitchFamily="2" charset="0"/>
              </a:endParaRPr>
            </a:p>
            <a:p>
              <a:pPr marL="0" marR="0" lvl="0" indent="0" algn="ctr" rtl="0">
                <a:lnSpc>
                  <a:spcPct val="140000"/>
                </a:lnSpc>
                <a:spcBef>
                  <a:spcPts val="0"/>
                </a:spcBef>
                <a:spcAft>
                  <a:spcPts val="0"/>
                </a:spcAft>
                <a:buNone/>
              </a:pPr>
              <a:r>
                <a:rPr lang="en-US" sz="1600" b="0" i="0" u="none" strike="noStrike" cap="none" dirty="0">
                  <a:solidFill>
                    <a:srgbClr val="000000"/>
                  </a:solidFill>
                  <a:latin typeface="Quicksand Medium" pitchFamily="2" charset="0"/>
                  <a:sym typeface="Arial"/>
                </a:rPr>
                <a:t>20 %</a:t>
              </a:r>
              <a:endParaRPr dirty="0">
                <a:latin typeface="Quicksand Medium" pitchFamily="2" charset="0"/>
              </a:endParaRPr>
            </a:p>
          </p:txBody>
        </p:sp>
        <p:sp>
          <p:nvSpPr>
            <p:cNvPr id="198" name="Google Shape;198;p17"/>
            <p:cNvSpPr txBox="1"/>
            <p:nvPr/>
          </p:nvSpPr>
          <p:spPr>
            <a:xfrm>
              <a:off x="7777348" y="4542836"/>
              <a:ext cx="820955" cy="91922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600" b="0" i="0" u="none" strike="noStrike" cap="none" dirty="0">
                  <a:solidFill>
                    <a:srgbClr val="000000"/>
                  </a:solidFill>
                  <a:latin typeface="Quicksand Medium" pitchFamily="2" charset="0"/>
                  <a:sym typeface="Arial"/>
                </a:rPr>
                <a:t>Item 2</a:t>
              </a:r>
              <a:endParaRPr dirty="0">
                <a:latin typeface="Quicksand Medium" pitchFamily="2" charset="0"/>
              </a:endParaRPr>
            </a:p>
            <a:p>
              <a:pPr marL="0" marR="0" lvl="0" indent="0" algn="ctr" rtl="0">
                <a:lnSpc>
                  <a:spcPct val="140000"/>
                </a:lnSpc>
                <a:spcBef>
                  <a:spcPts val="0"/>
                </a:spcBef>
                <a:spcAft>
                  <a:spcPts val="0"/>
                </a:spcAft>
                <a:buNone/>
              </a:pPr>
              <a:r>
                <a:rPr lang="en-US" sz="1600" b="0" i="0" u="none" strike="noStrike" cap="none" dirty="0">
                  <a:solidFill>
                    <a:srgbClr val="000000"/>
                  </a:solidFill>
                  <a:latin typeface="Quicksand Medium" pitchFamily="2" charset="0"/>
                  <a:sym typeface="Arial"/>
                </a:rPr>
                <a:t>20 %</a:t>
              </a:r>
              <a:endParaRPr dirty="0">
                <a:latin typeface="Quicksand Medium" pitchFamily="2" charset="0"/>
              </a:endParaRPr>
            </a:p>
          </p:txBody>
        </p:sp>
        <p:sp>
          <p:nvSpPr>
            <p:cNvPr id="199" name="Google Shape;199;p17"/>
            <p:cNvSpPr txBox="1"/>
            <p:nvPr/>
          </p:nvSpPr>
          <p:spPr>
            <a:xfrm>
              <a:off x="3888674" y="7368124"/>
              <a:ext cx="820955" cy="91922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600" b="0" i="0" u="none" strike="noStrike" cap="none" dirty="0">
                  <a:solidFill>
                    <a:srgbClr val="000000"/>
                  </a:solidFill>
                  <a:latin typeface="Quicksand Medium" pitchFamily="2" charset="0"/>
                  <a:sym typeface="Arial"/>
                </a:rPr>
                <a:t>Item 3</a:t>
              </a:r>
              <a:endParaRPr dirty="0">
                <a:latin typeface="Quicksand Medium" pitchFamily="2" charset="0"/>
              </a:endParaRPr>
            </a:p>
            <a:p>
              <a:pPr marL="0" marR="0" lvl="0" indent="0" algn="ctr" rtl="0">
                <a:lnSpc>
                  <a:spcPct val="140000"/>
                </a:lnSpc>
                <a:spcBef>
                  <a:spcPts val="0"/>
                </a:spcBef>
                <a:spcAft>
                  <a:spcPts val="0"/>
                </a:spcAft>
                <a:buNone/>
              </a:pPr>
              <a:r>
                <a:rPr lang="en-US" sz="1600" b="0" i="0" u="none" strike="noStrike" cap="none" dirty="0">
                  <a:solidFill>
                    <a:srgbClr val="000000"/>
                  </a:solidFill>
                  <a:latin typeface="Quicksand Medium" pitchFamily="2" charset="0"/>
                  <a:sym typeface="Arial"/>
                </a:rPr>
                <a:t>20 %</a:t>
              </a:r>
              <a:endParaRPr dirty="0">
                <a:latin typeface="Quicksand Medium" pitchFamily="2" charset="0"/>
              </a:endParaRPr>
            </a:p>
          </p:txBody>
        </p:sp>
        <p:sp>
          <p:nvSpPr>
            <p:cNvPr id="200" name="Google Shape;200;p17"/>
            <p:cNvSpPr txBox="1"/>
            <p:nvPr/>
          </p:nvSpPr>
          <p:spPr>
            <a:xfrm>
              <a:off x="0" y="4542835"/>
              <a:ext cx="820955" cy="91922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600" b="0" i="0" u="none" strike="noStrike" cap="none" dirty="0">
                  <a:solidFill>
                    <a:srgbClr val="000000"/>
                  </a:solidFill>
                  <a:latin typeface="Quicksand Medium" pitchFamily="2" charset="0"/>
                  <a:sym typeface="Arial"/>
                </a:rPr>
                <a:t>Item 4</a:t>
              </a:r>
              <a:endParaRPr dirty="0">
                <a:latin typeface="Quicksand Medium" pitchFamily="2" charset="0"/>
              </a:endParaRPr>
            </a:p>
            <a:p>
              <a:pPr marL="0" marR="0" lvl="0" indent="0" algn="ctr" rtl="0">
                <a:lnSpc>
                  <a:spcPct val="140000"/>
                </a:lnSpc>
                <a:spcBef>
                  <a:spcPts val="0"/>
                </a:spcBef>
                <a:spcAft>
                  <a:spcPts val="0"/>
                </a:spcAft>
                <a:buNone/>
              </a:pPr>
              <a:r>
                <a:rPr lang="en-US" sz="1600" b="0" i="0" u="none" strike="noStrike" cap="none" dirty="0">
                  <a:solidFill>
                    <a:srgbClr val="000000"/>
                  </a:solidFill>
                  <a:latin typeface="Quicksand Medium" pitchFamily="2" charset="0"/>
                  <a:sym typeface="Arial"/>
                </a:rPr>
                <a:t>20 %</a:t>
              </a:r>
              <a:endParaRPr dirty="0">
                <a:latin typeface="Quicksand Medium" pitchFamily="2" charset="0"/>
              </a:endParaRPr>
            </a:p>
          </p:txBody>
        </p:sp>
        <p:sp>
          <p:nvSpPr>
            <p:cNvPr id="201" name="Google Shape;201;p17"/>
            <p:cNvSpPr txBox="1"/>
            <p:nvPr/>
          </p:nvSpPr>
          <p:spPr>
            <a:xfrm>
              <a:off x="1485341" y="-28575"/>
              <a:ext cx="820955" cy="91922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600" b="0" i="0" u="none" strike="noStrike" cap="none" dirty="0">
                  <a:solidFill>
                    <a:srgbClr val="000000"/>
                  </a:solidFill>
                  <a:latin typeface="Quicksand Medium" pitchFamily="2" charset="0"/>
                  <a:sym typeface="Arial"/>
                </a:rPr>
                <a:t>Item 5</a:t>
              </a:r>
              <a:endParaRPr dirty="0">
                <a:latin typeface="Quicksand Medium" pitchFamily="2" charset="0"/>
              </a:endParaRPr>
            </a:p>
            <a:p>
              <a:pPr marL="0" marR="0" lvl="0" indent="0" algn="ctr" rtl="0">
                <a:lnSpc>
                  <a:spcPct val="140000"/>
                </a:lnSpc>
                <a:spcBef>
                  <a:spcPts val="0"/>
                </a:spcBef>
                <a:spcAft>
                  <a:spcPts val="0"/>
                </a:spcAft>
                <a:buNone/>
              </a:pPr>
              <a:r>
                <a:rPr lang="en-US" sz="1600" b="0" i="0" u="none" strike="noStrike" cap="none" dirty="0">
                  <a:solidFill>
                    <a:srgbClr val="000000"/>
                  </a:solidFill>
                  <a:latin typeface="Quicksand Medium" pitchFamily="2" charset="0"/>
                  <a:sym typeface="Arial"/>
                </a:rPr>
                <a:t>20 %</a:t>
              </a:r>
              <a:endParaRPr dirty="0">
                <a:latin typeface="Quicksand Medium" pitchFamily="2" charset="0"/>
              </a:endParaRPr>
            </a:p>
          </p:txBody>
        </p:sp>
        <p:grpSp>
          <p:nvGrpSpPr>
            <p:cNvPr id="202" name="Google Shape;202;p17"/>
            <p:cNvGrpSpPr/>
            <p:nvPr/>
          </p:nvGrpSpPr>
          <p:grpSpPr>
            <a:xfrm>
              <a:off x="443833" y="134687"/>
              <a:ext cx="7694219" cy="7302023"/>
              <a:chOff x="-121047" y="0"/>
              <a:chExt cx="2776170" cy="2634661"/>
            </a:xfrm>
          </p:grpSpPr>
          <p:sp>
            <p:nvSpPr>
              <p:cNvPr id="203" name="Google Shape;203;p17"/>
              <p:cNvSpPr/>
              <p:nvPr/>
            </p:nvSpPr>
            <p:spPr>
              <a:xfrm>
                <a:off x="1270000" y="0"/>
                <a:ext cx="1225947" cy="1270000"/>
              </a:xfrm>
              <a:custGeom>
                <a:avLst/>
                <a:gdLst/>
                <a:ahLst/>
                <a:cxnLst/>
                <a:rect l="l" t="t" r="r" b="b"/>
                <a:pathLst>
                  <a:path w="1225947" h="1270000" extrusionOk="0">
                    <a:moveTo>
                      <a:pt x="0" y="0"/>
                    </a:moveTo>
                    <a:cubicBezTo>
                      <a:pt x="573695" y="0"/>
                      <a:pt x="1076156" y="384611"/>
                      <a:pt x="1225947" y="938406"/>
                    </a:cubicBezTo>
                    <a:lnTo>
                      <a:pt x="0" y="1270000"/>
                    </a:lnTo>
                    <a:close/>
                  </a:path>
                </a:pathLst>
              </a:custGeom>
              <a:solidFill>
                <a:srgbClr val="00C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Medium" pitchFamily="2" charset="0"/>
                </a:endParaRPr>
              </a:p>
            </p:txBody>
          </p:sp>
          <p:sp>
            <p:nvSpPr>
              <p:cNvPr id="204" name="Google Shape;204;p17"/>
              <p:cNvSpPr/>
              <p:nvPr/>
            </p:nvSpPr>
            <p:spPr>
              <a:xfrm>
                <a:off x="1270000" y="877548"/>
                <a:ext cx="1385123" cy="1455928"/>
              </a:xfrm>
              <a:custGeom>
                <a:avLst/>
                <a:gdLst/>
                <a:ahLst/>
                <a:cxnLst/>
                <a:rect l="l" t="t" r="r" b="b"/>
                <a:pathLst>
                  <a:path w="1385123" h="1455928" extrusionOk="0">
                    <a:moveTo>
                      <a:pt x="1207842" y="0"/>
                    </a:moveTo>
                    <a:cubicBezTo>
                      <a:pt x="1385123" y="545617"/>
                      <a:pt x="1174606" y="1142337"/>
                      <a:pt x="694203" y="1455928"/>
                    </a:cubicBezTo>
                    <a:lnTo>
                      <a:pt x="0" y="392452"/>
                    </a:lnTo>
                    <a:close/>
                  </a:path>
                </a:pathLst>
              </a:custGeom>
              <a:solidFill>
                <a:srgbClr val="009E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Medium" pitchFamily="2" charset="0"/>
                </a:endParaRPr>
              </a:p>
            </p:txBody>
          </p:sp>
          <p:sp>
            <p:nvSpPr>
              <p:cNvPr id="205" name="Google Shape;205;p17"/>
              <p:cNvSpPr/>
              <p:nvPr/>
            </p:nvSpPr>
            <p:spPr>
              <a:xfrm>
                <a:off x="473094" y="1270000"/>
                <a:ext cx="1543393" cy="1364661"/>
              </a:xfrm>
              <a:custGeom>
                <a:avLst/>
                <a:gdLst/>
                <a:ahLst/>
                <a:cxnLst/>
                <a:rect l="l" t="t" r="r" b="b"/>
                <a:pathLst>
                  <a:path w="1543393" h="1364661" extrusionOk="0">
                    <a:moveTo>
                      <a:pt x="1543393" y="1027452"/>
                    </a:moveTo>
                    <a:cubicBezTo>
                      <a:pt x="1079264" y="1364661"/>
                      <a:pt x="446696" y="1348844"/>
                      <a:pt x="0" y="988859"/>
                    </a:cubicBezTo>
                    <a:lnTo>
                      <a:pt x="796906" y="0"/>
                    </a:lnTo>
                    <a:close/>
                  </a:path>
                </a:pathLst>
              </a:custGeom>
              <a:solidFill>
                <a:srgbClr val="0077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Medium" pitchFamily="2" charset="0"/>
                </a:endParaRPr>
              </a:p>
            </p:txBody>
          </p:sp>
          <p:sp>
            <p:nvSpPr>
              <p:cNvPr id="206" name="Google Shape;206;p17"/>
              <p:cNvSpPr/>
              <p:nvPr/>
            </p:nvSpPr>
            <p:spPr>
              <a:xfrm>
                <a:off x="-121047" y="817672"/>
                <a:ext cx="1391047" cy="1479780"/>
              </a:xfrm>
              <a:custGeom>
                <a:avLst/>
                <a:gdLst/>
                <a:ahLst/>
                <a:cxnLst/>
                <a:rect l="l" t="t" r="r" b="b"/>
                <a:pathLst>
                  <a:path w="1391047" h="1479780" extrusionOk="0">
                    <a:moveTo>
                      <a:pt x="644560" y="1479780"/>
                    </a:moveTo>
                    <a:cubicBezTo>
                      <a:pt x="180430" y="1142570"/>
                      <a:pt x="0" y="536074"/>
                      <a:pt x="204329" y="0"/>
                    </a:cubicBezTo>
                    <a:lnTo>
                      <a:pt x="1391047" y="452328"/>
                    </a:lnTo>
                    <a:close/>
                  </a:path>
                </a:pathLst>
              </a:custGeom>
              <a:solidFill>
                <a:srgbClr val="004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Medium" pitchFamily="2" charset="0"/>
                </a:endParaRPr>
              </a:p>
            </p:txBody>
          </p:sp>
          <p:sp>
            <p:nvSpPr>
              <p:cNvPr id="207" name="Google Shape;207;p17"/>
              <p:cNvSpPr/>
              <p:nvPr/>
            </p:nvSpPr>
            <p:spPr>
              <a:xfrm>
                <a:off x="62158" y="0"/>
                <a:ext cx="1207842" cy="1270000"/>
              </a:xfrm>
              <a:custGeom>
                <a:avLst/>
                <a:gdLst/>
                <a:ahLst/>
                <a:cxnLst/>
                <a:rect l="l" t="t" r="r" b="b"/>
                <a:pathLst>
                  <a:path w="1207842" h="1270000" extrusionOk="0">
                    <a:moveTo>
                      <a:pt x="0" y="877548"/>
                    </a:moveTo>
                    <a:cubicBezTo>
                      <a:pt x="170006" y="354324"/>
                      <a:pt x="657564" y="55"/>
                      <a:pt x="1207715" y="0"/>
                    </a:cubicBezTo>
                    <a:lnTo>
                      <a:pt x="1207842" y="1270000"/>
                    </a:lnTo>
                    <a:close/>
                  </a:path>
                </a:pathLst>
              </a:custGeom>
              <a:solidFill>
                <a:srgbClr val="002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Medium" pitchFamily="2" charset="0"/>
                </a:endParaRPr>
              </a:p>
            </p:txBody>
          </p:sp>
        </p:grpSp>
      </p:grpSp>
      <p:sp>
        <p:nvSpPr>
          <p:cNvPr id="214" name="Google Shape;214;p17"/>
          <p:cNvSpPr txBox="1"/>
          <p:nvPr/>
        </p:nvSpPr>
        <p:spPr>
          <a:xfrm>
            <a:off x="620130" y="986905"/>
            <a:ext cx="7356600" cy="517065"/>
          </a:xfrm>
          <a:prstGeom prst="rect">
            <a:avLst/>
          </a:prstGeom>
          <a:noFill/>
          <a:ln>
            <a:noFill/>
          </a:ln>
        </p:spPr>
        <p:txBody>
          <a:bodyPr spcFirstLastPara="1" wrap="square" lIns="0" tIns="0" rIns="0" bIns="0" anchor="t" anchorCtr="0">
            <a:spAutoFit/>
          </a:bodyPr>
          <a:lstStyle/>
          <a:p>
            <a:pPr marL="0" marR="0" lvl="0" indent="0" algn="l" rtl="0">
              <a:lnSpc>
                <a:spcPct val="139958"/>
              </a:lnSpc>
              <a:spcBef>
                <a:spcPts val="0"/>
              </a:spcBef>
              <a:spcAft>
                <a:spcPts val="0"/>
              </a:spcAft>
              <a:buNone/>
            </a:pPr>
            <a:r>
              <a:rPr lang="sv-SE" sz="2400" u="sng" dirty="0">
                <a:latin typeface="Quicksand Medium" pitchFamily="2" charset="0"/>
              </a:rPr>
              <a:t>Här lägger ni in er etiska investeringskompass:</a:t>
            </a:r>
            <a:endParaRPr u="sng" dirty="0">
              <a:latin typeface="Quicksand Medium" pitchFamily="2" charset="0"/>
            </a:endParaRPr>
          </a:p>
        </p:txBody>
      </p:sp>
      <p:cxnSp>
        <p:nvCxnSpPr>
          <p:cNvPr id="3" name="Lige pilforbindelse 2">
            <a:extLst>
              <a:ext uri="{FF2B5EF4-FFF2-40B4-BE49-F238E27FC236}">
                <a16:creationId xmlns:a16="http://schemas.microsoft.com/office/drawing/2014/main" id="{1B008F3A-B86E-5B6B-8A0C-0E18CE1229C3}"/>
              </a:ext>
            </a:extLst>
          </p:cNvPr>
          <p:cNvCxnSpPr>
            <a:cxnSpLocks/>
          </p:cNvCxnSpPr>
          <p:nvPr/>
        </p:nvCxnSpPr>
        <p:spPr>
          <a:xfrm>
            <a:off x="3818021" y="1670936"/>
            <a:ext cx="626487" cy="1149447"/>
          </a:xfrm>
          <a:prstGeom prst="straightConnector1">
            <a:avLst/>
          </a:prstGeom>
          <a:ln w="76200">
            <a:solidFill>
              <a:srgbClr val="00D8BB"/>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 name="Rektangel 1">
            <a:extLst>
              <a:ext uri="{FF2B5EF4-FFF2-40B4-BE49-F238E27FC236}">
                <a16:creationId xmlns:a16="http://schemas.microsoft.com/office/drawing/2014/main" id="{13818E83-414C-AA6C-AFEF-8A57A8B72A65}"/>
              </a:ext>
            </a:extLst>
          </p:cNvPr>
          <p:cNvSpPr/>
          <p:nvPr/>
        </p:nvSpPr>
        <p:spPr>
          <a:xfrm>
            <a:off x="0" y="0"/>
            <a:ext cx="9144000" cy="4509138"/>
          </a:xfrm>
          <a:prstGeom prst="rect">
            <a:avLst/>
          </a:prstGeom>
          <a:solidFill>
            <a:srgbClr val="36C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Rektangel 2">
            <a:extLst>
              <a:ext uri="{FF2B5EF4-FFF2-40B4-BE49-F238E27FC236}">
                <a16:creationId xmlns:a16="http://schemas.microsoft.com/office/drawing/2014/main" id="{DA5F5760-5FF7-3B93-51A6-9FD50600B2B3}"/>
              </a:ext>
            </a:extLst>
          </p:cNvPr>
          <p:cNvSpPr/>
          <p:nvPr/>
        </p:nvSpPr>
        <p:spPr>
          <a:xfrm>
            <a:off x="9144000" y="-16938"/>
            <a:ext cx="9144000" cy="4509138"/>
          </a:xfrm>
          <a:prstGeom prst="rect">
            <a:avLst/>
          </a:prstGeom>
          <a:solidFill>
            <a:srgbClr val="2A4D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3">
            <a:extLst>
              <a:ext uri="{FF2B5EF4-FFF2-40B4-BE49-F238E27FC236}">
                <a16:creationId xmlns:a16="http://schemas.microsoft.com/office/drawing/2014/main" id="{3ADE27D1-2D15-CD7B-75AA-A2DEE7EC4442}"/>
              </a:ext>
            </a:extLst>
          </p:cNvPr>
          <p:cNvSpPr/>
          <p:nvPr/>
        </p:nvSpPr>
        <p:spPr>
          <a:xfrm>
            <a:off x="0" y="4509138"/>
            <a:ext cx="9144000" cy="4509138"/>
          </a:xfrm>
          <a:prstGeom prst="rect">
            <a:avLst/>
          </a:prstGeom>
          <a:solidFill>
            <a:srgbClr val="1885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a:extLst>
              <a:ext uri="{FF2B5EF4-FFF2-40B4-BE49-F238E27FC236}">
                <a16:creationId xmlns:a16="http://schemas.microsoft.com/office/drawing/2014/main" id="{E0CCD9AE-F954-2FF1-AD78-0C086129D09B}"/>
              </a:ext>
            </a:extLst>
          </p:cNvPr>
          <p:cNvSpPr/>
          <p:nvPr/>
        </p:nvSpPr>
        <p:spPr>
          <a:xfrm>
            <a:off x="9144000" y="4490088"/>
            <a:ext cx="9144000" cy="4523987"/>
          </a:xfrm>
          <a:prstGeom prst="rect">
            <a:avLst/>
          </a:prstGeom>
          <a:solidFill>
            <a:srgbClr val="00C2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0" name="Google Shape;240;p18"/>
          <p:cNvSpPr txBox="1"/>
          <p:nvPr/>
        </p:nvSpPr>
        <p:spPr>
          <a:xfrm>
            <a:off x="521727" y="632250"/>
            <a:ext cx="7230517" cy="3693288"/>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US" sz="2000" b="1" dirty="0">
                <a:solidFill>
                  <a:schemeClr val="lt1"/>
                </a:solidFill>
                <a:latin typeface="Quicksand Medium" pitchFamily="2" charset="0"/>
                <a:ea typeface="Calibri"/>
                <a:cs typeface="Calibri"/>
                <a:sym typeface="Calibri"/>
              </a:rPr>
              <a:t>STRENGTHS / STYRKOR </a:t>
            </a:r>
            <a:endParaRPr sz="2000" b="1"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r>
              <a:rPr lang="en-US" sz="1600" i="1" dirty="0">
                <a:solidFill>
                  <a:schemeClr val="lt1"/>
                </a:solidFill>
                <a:latin typeface="Quicksand Medium" pitchFamily="2" charset="0"/>
                <a:ea typeface="Calibri"/>
                <a:cs typeface="Calibri"/>
                <a:sym typeface="Calibri"/>
              </a:rPr>
              <a:t>Beskriv </a:t>
            </a:r>
            <a:r>
              <a:rPr lang="en-US" sz="1600" i="1" dirty="0" err="1">
                <a:solidFill>
                  <a:schemeClr val="lt1"/>
                </a:solidFill>
                <a:latin typeface="Quicksand Medium" pitchFamily="2" charset="0"/>
                <a:ea typeface="Calibri"/>
                <a:cs typeface="Calibri"/>
                <a:sym typeface="Calibri"/>
              </a:rPr>
              <a:t>företagets</a:t>
            </a:r>
            <a:r>
              <a:rPr lang="en-US" sz="1600" i="1" dirty="0">
                <a:solidFill>
                  <a:schemeClr val="lt1"/>
                </a:solidFill>
                <a:latin typeface="Quicksand Medium" pitchFamily="2" charset="0"/>
                <a:ea typeface="Calibri"/>
                <a:cs typeface="Calibri"/>
                <a:sym typeface="Calibri"/>
              </a:rPr>
              <a:t> </a:t>
            </a:r>
            <a:r>
              <a:rPr lang="en-US" sz="1600" i="1" dirty="0" err="1">
                <a:solidFill>
                  <a:schemeClr val="lt1"/>
                </a:solidFill>
                <a:latin typeface="Quicksand Medium" pitchFamily="2" charset="0"/>
                <a:ea typeface="Calibri"/>
                <a:cs typeface="Calibri"/>
                <a:sym typeface="Calibri"/>
              </a:rPr>
              <a:t>styrkor</a:t>
            </a:r>
            <a:r>
              <a:rPr lang="en-US" sz="1600" i="1" dirty="0">
                <a:solidFill>
                  <a:schemeClr val="lt1"/>
                </a:solidFill>
                <a:latin typeface="Quicksand Medium" pitchFamily="2" charset="0"/>
                <a:ea typeface="Calibri"/>
                <a:cs typeface="Calibri"/>
                <a:sym typeface="Calibri"/>
              </a:rPr>
              <a:t> </a:t>
            </a:r>
            <a:r>
              <a:rPr lang="en-US" sz="1600" i="1" dirty="0" err="1">
                <a:solidFill>
                  <a:schemeClr val="lt1"/>
                </a:solidFill>
                <a:latin typeface="Quicksand Medium" pitchFamily="2" charset="0"/>
                <a:ea typeface="Calibri"/>
                <a:cs typeface="Calibri"/>
                <a:sym typeface="Calibri"/>
              </a:rPr>
              <a:t>här</a:t>
            </a:r>
            <a:r>
              <a:rPr lang="en-US" sz="1600" i="1" dirty="0">
                <a:solidFill>
                  <a:schemeClr val="lt1"/>
                </a:solidFill>
                <a:latin typeface="Quicksand Medium" pitchFamily="2" charset="0"/>
                <a:ea typeface="Calibri"/>
                <a:cs typeface="Calibri"/>
                <a:sym typeface="Calibri"/>
              </a:rPr>
              <a:t>......</a:t>
            </a: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p:txBody>
      </p:sp>
      <p:sp>
        <p:nvSpPr>
          <p:cNvPr id="244" name="Google Shape;244;p18"/>
          <p:cNvSpPr txBox="1"/>
          <p:nvPr/>
        </p:nvSpPr>
        <p:spPr>
          <a:xfrm>
            <a:off x="0" y="9171228"/>
            <a:ext cx="4070700" cy="967044"/>
          </a:xfrm>
          <a:prstGeom prst="rect">
            <a:avLst/>
          </a:prstGeom>
          <a:solidFill>
            <a:schemeClr val="lt1"/>
          </a:solid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2200" dirty="0">
                <a:solidFill>
                  <a:schemeClr val="dk1"/>
                </a:solidFill>
                <a:latin typeface="Quicksand Medium" pitchFamily="2" charset="0"/>
              </a:rPr>
              <a:t>FÖRETAGSNAMN</a:t>
            </a:r>
          </a:p>
        </p:txBody>
      </p:sp>
      <p:sp>
        <p:nvSpPr>
          <p:cNvPr id="245" name="Google Shape;245;p18"/>
          <p:cNvSpPr txBox="1"/>
          <p:nvPr/>
        </p:nvSpPr>
        <p:spPr>
          <a:xfrm>
            <a:off x="3827998" y="9203488"/>
            <a:ext cx="14155202" cy="963033"/>
          </a:xfrm>
          <a:prstGeom prst="rect">
            <a:avLst/>
          </a:prstGeom>
          <a:ln/>
        </p:spPr>
        <p:style>
          <a:lnRef idx="2">
            <a:schemeClr val="accent5"/>
          </a:lnRef>
          <a:fillRef idx="1">
            <a:schemeClr val="lt1"/>
          </a:fillRef>
          <a:effectRef idx="0">
            <a:schemeClr val="accent5"/>
          </a:effectRef>
          <a:fontRef idx="minor">
            <a:schemeClr val="dk1"/>
          </a:fontRef>
        </p:style>
        <p:txBody>
          <a:bodyPr spcFirstLastPara="1" wrap="square" lIns="50800" tIns="50800" rIns="50800" bIns="50800" anchor="ctr" anchorCtr="0">
            <a:noAutofit/>
          </a:bodyPr>
          <a:lstStyle/>
          <a:p>
            <a:pPr marL="0" marR="0" lvl="0" indent="0" rtl="0">
              <a:lnSpc>
                <a:spcPct val="140000"/>
              </a:lnSpc>
              <a:spcBef>
                <a:spcPts val="0"/>
              </a:spcBef>
              <a:spcAft>
                <a:spcPts val="0"/>
              </a:spcAft>
              <a:buNone/>
            </a:pPr>
            <a:r>
              <a:rPr lang="en-US" dirty="0">
                <a:solidFill>
                  <a:schemeClr val="dk1"/>
                </a:solidFill>
                <a:latin typeface="Quicksand Medium" pitchFamily="2" charset="0"/>
                <a:ea typeface="Calibri"/>
                <a:cs typeface="Calibri"/>
                <a:sym typeface="Calibri"/>
              </a:rPr>
              <a:t>SLUTSATS: </a:t>
            </a:r>
            <a:r>
              <a:rPr lang="sv-SE" dirty="0">
                <a:solidFill>
                  <a:schemeClr val="dk1"/>
                </a:solidFill>
                <a:latin typeface="Quicksand Medium" pitchFamily="2" charset="0"/>
                <a:ea typeface="Calibri"/>
                <a:cs typeface="Calibri"/>
                <a:sym typeface="Calibri"/>
              </a:rPr>
              <a:t>Baserat på SWOT-analysen har vi beslutat att </a:t>
            </a:r>
            <a:r>
              <a:rPr lang="sv-SE" b="1" dirty="0">
                <a:solidFill>
                  <a:schemeClr val="dk1"/>
                </a:solidFill>
                <a:latin typeface="Quicksand Medium" pitchFamily="2" charset="0"/>
                <a:ea typeface="Calibri"/>
                <a:cs typeface="Calibri"/>
                <a:sym typeface="Calibri"/>
              </a:rPr>
              <a:t>köpa/inte köpa</a:t>
            </a:r>
            <a:endParaRPr b="1" dirty="0">
              <a:solidFill>
                <a:schemeClr val="dk1"/>
              </a:solidFill>
              <a:latin typeface="Quicksand Medium" pitchFamily="2" charset="0"/>
              <a:ea typeface="Calibri"/>
              <a:cs typeface="Calibri"/>
              <a:sym typeface="Calibri"/>
            </a:endParaRPr>
          </a:p>
        </p:txBody>
      </p:sp>
      <p:sp>
        <p:nvSpPr>
          <p:cNvPr id="6" name="Tekstfelt 5">
            <a:extLst>
              <a:ext uri="{FF2B5EF4-FFF2-40B4-BE49-F238E27FC236}">
                <a16:creationId xmlns:a16="http://schemas.microsoft.com/office/drawing/2014/main" id="{DFAD8AAC-1718-256F-0FC5-47CEAE9748CA}"/>
              </a:ext>
            </a:extLst>
          </p:cNvPr>
          <p:cNvSpPr txBox="1"/>
          <p:nvPr/>
        </p:nvSpPr>
        <p:spPr>
          <a:xfrm>
            <a:off x="7752248" y="113442"/>
            <a:ext cx="1295500" cy="1862048"/>
          </a:xfrm>
          <a:prstGeom prst="rect">
            <a:avLst/>
          </a:prstGeom>
          <a:noFill/>
        </p:spPr>
        <p:txBody>
          <a:bodyPr wrap="square">
            <a:spAutoFit/>
          </a:bodyPr>
          <a:lstStyle/>
          <a:p>
            <a:r>
              <a:rPr lang="da-DK" sz="11500" b="1" dirty="0">
                <a:solidFill>
                  <a:schemeClr val="bg1"/>
                </a:solidFill>
                <a:latin typeface="Quicksand Medium" pitchFamily="2" charset="0"/>
                <a:ea typeface="Lato"/>
                <a:cs typeface="Lato"/>
                <a:sym typeface="Lato"/>
              </a:rPr>
              <a:t>S</a:t>
            </a:r>
          </a:p>
        </p:txBody>
      </p:sp>
      <p:sp>
        <p:nvSpPr>
          <p:cNvPr id="7" name="Tekstfelt 6">
            <a:extLst>
              <a:ext uri="{FF2B5EF4-FFF2-40B4-BE49-F238E27FC236}">
                <a16:creationId xmlns:a16="http://schemas.microsoft.com/office/drawing/2014/main" id="{DA78081E-A003-4E48-C91C-C5F67F4242AB}"/>
              </a:ext>
            </a:extLst>
          </p:cNvPr>
          <p:cNvSpPr txBox="1"/>
          <p:nvPr/>
        </p:nvSpPr>
        <p:spPr>
          <a:xfrm>
            <a:off x="7752248" y="4575800"/>
            <a:ext cx="1295500" cy="1862048"/>
          </a:xfrm>
          <a:prstGeom prst="rect">
            <a:avLst/>
          </a:prstGeom>
          <a:noFill/>
        </p:spPr>
        <p:txBody>
          <a:bodyPr wrap="square">
            <a:spAutoFit/>
          </a:bodyPr>
          <a:lstStyle/>
          <a:p>
            <a:r>
              <a:rPr lang="da-DK" sz="11500" b="1" dirty="0">
                <a:solidFill>
                  <a:schemeClr val="bg1"/>
                </a:solidFill>
                <a:latin typeface="Quicksand Medium" pitchFamily="2" charset="0"/>
                <a:ea typeface="Lato"/>
                <a:cs typeface="Lato"/>
                <a:sym typeface="Lato"/>
              </a:rPr>
              <a:t>O</a:t>
            </a:r>
          </a:p>
        </p:txBody>
      </p:sp>
      <p:sp>
        <p:nvSpPr>
          <p:cNvPr id="8" name="Tekstfelt 7">
            <a:extLst>
              <a:ext uri="{FF2B5EF4-FFF2-40B4-BE49-F238E27FC236}">
                <a16:creationId xmlns:a16="http://schemas.microsoft.com/office/drawing/2014/main" id="{0C81963F-1315-6EC0-3C9A-685C14FD10EE}"/>
              </a:ext>
            </a:extLst>
          </p:cNvPr>
          <p:cNvSpPr txBox="1"/>
          <p:nvPr/>
        </p:nvSpPr>
        <p:spPr>
          <a:xfrm>
            <a:off x="16470773" y="16938"/>
            <a:ext cx="1295500" cy="1862048"/>
          </a:xfrm>
          <a:prstGeom prst="rect">
            <a:avLst/>
          </a:prstGeom>
          <a:noFill/>
        </p:spPr>
        <p:txBody>
          <a:bodyPr wrap="square">
            <a:spAutoFit/>
          </a:bodyPr>
          <a:lstStyle/>
          <a:p>
            <a:r>
              <a:rPr lang="da-DK" sz="11500" b="1" dirty="0">
                <a:solidFill>
                  <a:schemeClr val="bg1"/>
                </a:solidFill>
                <a:latin typeface="Quicksand Medium" pitchFamily="2" charset="0"/>
                <a:ea typeface="Lato"/>
                <a:cs typeface="Lato"/>
                <a:sym typeface="Lato"/>
              </a:rPr>
              <a:t>W</a:t>
            </a:r>
          </a:p>
        </p:txBody>
      </p:sp>
      <p:sp>
        <p:nvSpPr>
          <p:cNvPr id="9" name="Tekstfelt 8">
            <a:extLst>
              <a:ext uri="{FF2B5EF4-FFF2-40B4-BE49-F238E27FC236}">
                <a16:creationId xmlns:a16="http://schemas.microsoft.com/office/drawing/2014/main" id="{BCB92348-D9E2-513C-08C0-E85CD6AF00AD}"/>
              </a:ext>
            </a:extLst>
          </p:cNvPr>
          <p:cNvSpPr txBox="1"/>
          <p:nvPr/>
        </p:nvSpPr>
        <p:spPr>
          <a:xfrm>
            <a:off x="16835395" y="4356380"/>
            <a:ext cx="1295500" cy="1862048"/>
          </a:xfrm>
          <a:prstGeom prst="rect">
            <a:avLst/>
          </a:prstGeom>
          <a:noFill/>
        </p:spPr>
        <p:txBody>
          <a:bodyPr wrap="square">
            <a:spAutoFit/>
          </a:bodyPr>
          <a:lstStyle/>
          <a:p>
            <a:r>
              <a:rPr lang="da-DK" sz="11500" b="1" dirty="0">
                <a:solidFill>
                  <a:schemeClr val="bg1"/>
                </a:solidFill>
                <a:latin typeface="Quicksand Medium" pitchFamily="2" charset="0"/>
                <a:ea typeface="Lato"/>
                <a:cs typeface="Lato"/>
                <a:sym typeface="Lato"/>
              </a:rPr>
              <a:t>T</a:t>
            </a:r>
          </a:p>
        </p:txBody>
      </p:sp>
      <p:sp>
        <p:nvSpPr>
          <p:cNvPr id="10" name="Google Shape;240;p18">
            <a:extLst>
              <a:ext uri="{FF2B5EF4-FFF2-40B4-BE49-F238E27FC236}">
                <a16:creationId xmlns:a16="http://schemas.microsoft.com/office/drawing/2014/main" id="{3ECAC79C-159C-D90B-602D-51BF5CFB09BA}"/>
              </a:ext>
            </a:extLst>
          </p:cNvPr>
          <p:cNvSpPr txBox="1"/>
          <p:nvPr/>
        </p:nvSpPr>
        <p:spPr>
          <a:xfrm>
            <a:off x="529144" y="5025834"/>
            <a:ext cx="7230517" cy="3693288"/>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da-DK" sz="2000" b="1" dirty="0">
                <a:solidFill>
                  <a:schemeClr val="lt1"/>
                </a:solidFill>
                <a:latin typeface="Quicksand Medium" pitchFamily="2" charset="0"/>
                <a:ea typeface="Calibri"/>
                <a:cs typeface="Calibri"/>
                <a:sym typeface="Calibri"/>
              </a:rPr>
              <a:t>OPPORTUNITIES / MÖJLIGHETER </a:t>
            </a:r>
          </a:p>
          <a:p>
            <a:pPr marL="0" lvl="0" indent="0" rtl="0">
              <a:spcBef>
                <a:spcPts val="0"/>
              </a:spcBef>
              <a:spcAft>
                <a:spcPts val="0"/>
              </a:spcAft>
              <a:buNone/>
            </a:pPr>
            <a:r>
              <a:rPr lang="sv-SE" sz="1600" i="1" dirty="0">
                <a:solidFill>
                  <a:schemeClr val="lt1"/>
                </a:solidFill>
                <a:latin typeface="Quicksand Medium" pitchFamily="2" charset="0"/>
                <a:ea typeface="Calibri"/>
                <a:cs typeface="Calibri"/>
                <a:sym typeface="Calibri"/>
              </a:rPr>
              <a:t>Vilka möjligheter har företaget för framtiden? Finns det en outnyttjad potential?</a:t>
            </a:r>
            <a:endParaRPr lang="da-DK"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lang="da-DK"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lang="da-DK"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lang="da-DK"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lang="da-DK"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lang="da-DK"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lang="da-DK"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lang="da-DK"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lang="da-DK"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lang="da-DK"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lang="da-DK"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lang="da-DK" sz="1600" dirty="0">
              <a:solidFill>
                <a:schemeClr val="lt1"/>
              </a:solidFill>
              <a:latin typeface="Quicksand Medium" pitchFamily="2" charset="0"/>
              <a:ea typeface="Calibri"/>
              <a:cs typeface="Calibri"/>
              <a:sym typeface="Calibri"/>
            </a:endParaRPr>
          </a:p>
        </p:txBody>
      </p:sp>
      <p:sp>
        <p:nvSpPr>
          <p:cNvPr id="11" name="Google Shape;240;p18">
            <a:extLst>
              <a:ext uri="{FF2B5EF4-FFF2-40B4-BE49-F238E27FC236}">
                <a16:creationId xmlns:a16="http://schemas.microsoft.com/office/drawing/2014/main" id="{6FE1BA42-ED2B-9BB0-E21B-D9998FC16655}"/>
              </a:ext>
            </a:extLst>
          </p:cNvPr>
          <p:cNvSpPr txBox="1"/>
          <p:nvPr/>
        </p:nvSpPr>
        <p:spPr>
          <a:xfrm>
            <a:off x="9903427" y="601995"/>
            <a:ext cx="7230517" cy="32008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US" sz="2000" b="1" dirty="0">
                <a:solidFill>
                  <a:schemeClr val="lt1"/>
                </a:solidFill>
                <a:latin typeface="Quicksand Medium" pitchFamily="2" charset="0"/>
                <a:ea typeface="Calibri"/>
                <a:cs typeface="Calibri"/>
                <a:sym typeface="Calibri"/>
              </a:rPr>
              <a:t>WEAKNESSES / SVAGHETER</a:t>
            </a:r>
          </a:p>
          <a:p>
            <a:pPr marL="0" lvl="0" indent="0" rtl="0">
              <a:spcBef>
                <a:spcPts val="0"/>
              </a:spcBef>
              <a:spcAft>
                <a:spcPts val="0"/>
              </a:spcAft>
              <a:buNone/>
            </a:pPr>
            <a:r>
              <a:rPr lang="sv-SE" sz="1600" i="1" dirty="0">
                <a:solidFill>
                  <a:schemeClr val="lt1"/>
                </a:solidFill>
                <a:latin typeface="Quicksand Medium" pitchFamily="2" charset="0"/>
                <a:ea typeface="Calibri"/>
                <a:cs typeface="Calibri"/>
                <a:sym typeface="Calibri"/>
              </a:rPr>
              <a:t>Vilka svagheter har företaget för närvarande?</a:t>
            </a: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p:txBody>
      </p:sp>
      <p:sp>
        <p:nvSpPr>
          <p:cNvPr id="12" name="Google Shape;240;p18">
            <a:extLst>
              <a:ext uri="{FF2B5EF4-FFF2-40B4-BE49-F238E27FC236}">
                <a16:creationId xmlns:a16="http://schemas.microsoft.com/office/drawing/2014/main" id="{99524EA5-21DB-1725-BD47-0DBA73682C19}"/>
              </a:ext>
            </a:extLst>
          </p:cNvPr>
          <p:cNvSpPr txBox="1"/>
          <p:nvPr/>
        </p:nvSpPr>
        <p:spPr>
          <a:xfrm>
            <a:off x="9801778" y="5025834"/>
            <a:ext cx="7230517" cy="3693288"/>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US" sz="2000" b="1" dirty="0">
                <a:solidFill>
                  <a:schemeClr val="lt1"/>
                </a:solidFill>
                <a:latin typeface="Quicksand Medium" pitchFamily="2" charset="0"/>
                <a:ea typeface="Calibri"/>
                <a:cs typeface="Calibri"/>
                <a:sym typeface="Calibri"/>
              </a:rPr>
              <a:t>TREATS / HOT</a:t>
            </a:r>
          </a:p>
          <a:p>
            <a:pPr marL="0" lvl="0" indent="0" rtl="0">
              <a:spcBef>
                <a:spcPts val="0"/>
              </a:spcBef>
              <a:spcAft>
                <a:spcPts val="0"/>
              </a:spcAft>
              <a:buNone/>
            </a:pPr>
            <a:r>
              <a:rPr lang="sv-SE" sz="1600" i="1" dirty="0">
                <a:solidFill>
                  <a:schemeClr val="lt1"/>
                </a:solidFill>
                <a:latin typeface="Quicksand Medium" pitchFamily="2" charset="0"/>
                <a:ea typeface="Calibri"/>
                <a:cs typeface="Calibri"/>
                <a:sym typeface="Calibri"/>
              </a:rPr>
              <a:t>Vilka hot kan ni föreställa er att företaget kan möta i framtiden?</a:t>
            </a: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grpSp>
        <p:nvGrpSpPr>
          <p:cNvPr id="250" name="Google Shape;250;p19"/>
          <p:cNvGrpSpPr/>
          <p:nvPr/>
        </p:nvGrpSpPr>
        <p:grpSpPr>
          <a:xfrm>
            <a:off x="10433933" y="6627696"/>
            <a:ext cx="4776122" cy="2721817"/>
            <a:chOff x="0" y="-19050"/>
            <a:chExt cx="6368163" cy="3629091"/>
          </a:xfrm>
        </p:grpSpPr>
        <p:sp>
          <p:nvSpPr>
            <p:cNvPr id="251" name="Google Shape;251;p19"/>
            <p:cNvSpPr txBox="1"/>
            <p:nvPr/>
          </p:nvSpPr>
          <p:spPr>
            <a:xfrm>
              <a:off x="727969" y="3323038"/>
              <a:ext cx="113997" cy="287003"/>
            </a:xfrm>
            <a:prstGeom prst="rect">
              <a:avLst/>
            </a:prstGeom>
            <a:noFill/>
            <a:ln>
              <a:noFill/>
            </a:ln>
          </p:spPr>
          <p:txBody>
            <a:bodyPr spcFirstLastPara="1" wrap="square" lIns="0" tIns="0" rIns="0" bIns="0" anchor="t" anchorCtr="0">
              <a:spAutoFit/>
            </a:bodyPr>
            <a:lstStyle/>
            <a:p>
              <a:pPr marL="0" marR="0" lvl="0" indent="0" algn="ctr" rtl="0">
                <a:lnSpc>
                  <a:spcPct val="140040"/>
                </a:lnSpc>
                <a:spcBef>
                  <a:spcPts val="0"/>
                </a:spcBef>
                <a:spcAft>
                  <a:spcPts val="0"/>
                </a:spcAft>
                <a:buNone/>
              </a:pPr>
              <a:r>
                <a:rPr lang="en-US" sz="999" b="0" i="0" u="none" strike="noStrike" cap="none">
                  <a:solidFill>
                    <a:srgbClr val="191919"/>
                  </a:solidFill>
                  <a:latin typeface="Quicksand Medium" pitchFamily="2" charset="0"/>
                  <a:sym typeface="Arial"/>
                </a:rPr>
                <a:t>S</a:t>
              </a:r>
              <a:endParaRPr>
                <a:latin typeface="Quicksand Medium" pitchFamily="2" charset="0"/>
              </a:endParaRPr>
            </a:p>
          </p:txBody>
        </p:sp>
        <p:sp>
          <p:nvSpPr>
            <p:cNvPr id="252" name="Google Shape;252;p19"/>
            <p:cNvSpPr txBox="1"/>
            <p:nvPr/>
          </p:nvSpPr>
          <p:spPr>
            <a:xfrm>
              <a:off x="1567787" y="3323038"/>
              <a:ext cx="152269" cy="287003"/>
            </a:xfrm>
            <a:prstGeom prst="rect">
              <a:avLst/>
            </a:prstGeom>
            <a:noFill/>
            <a:ln>
              <a:noFill/>
            </a:ln>
          </p:spPr>
          <p:txBody>
            <a:bodyPr spcFirstLastPara="1" wrap="square" lIns="0" tIns="0" rIns="0" bIns="0" anchor="t" anchorCtr="0">
              <a:spAutoFit/>
            </a:bodyPr>
            <a:lstStyle/>
            <a:p>
              <a:pPr marL="0" marR="0" lvl="0" indent="0" algn="ctr" rtl="0">
                <a:lnSpc>
                  <a:spcPct val="140040"/>
                </a:lnSpc>
                <a:spcBef>
                  <a:spcPts val="0"/>
                </a:spcBef>
                <a:spcAft>
                  <a:spcPts val="0"/>
                </a:spcAft>
                <a:buNone/>
              </a:pPr>
              <a:r>
                <a:rPr lang="en-US" sz="999" b="0" i="0" u="none" strike="noStrike" cap="none">
                  <a:solidFill>
                    <a:srgbClr val="191919"/>
                  </a:solidFill>
                  <a:latin typeface="Quicksand Medium" pitchFamily="2" charset="0"/>
                  <a:sym typeface="Arial"/>
                </a:rPr>
                <a:t>M</a:t>
              </a:r>
              <a:endParaRPr>
                <a:latin typeface="Quicksand Medium" pitchFamily="2" charset="0"/>
              </a:endParaRPr>
            </a:p>
          </p:txBody>
        </p:sp>
        <p:sp>
          <p:nvSpPr>
            <p:cNvPr id="253" name="Google Shape;253;p19"/>
            <p:cNvSpPr txBox="1"/>
            <p:nvPr/>
          </p:nvSpPr>
          <p:spPr>
            <a:xfrm>
              <a:off x="2448925" y="3323038"/>
              <a:ext cx="107900" cy="287003"/>
            </a:xfrm>
            <a:prstGeom prst="rect">
              <a:avLst/>
            </a:prstGeom>
            <a:noFill/>
            <a:ln>
              <a:noFill/>
            </a:ln>
          </p:spPr>
          <p:txBody>
            <a:bodyPr spcFirstLastPara="1" wrap="square" lIns="0" tIns="0" rIns="0" bIns="0" anchor="t" anchorCtr="0">
              <a:spAutoFit/>
            </a:bodyPr>
            <a:lstStyle/>
            <a:p>
              <a:pPr marL="0" marR="0" lvl="0" indent="0" algn="ctr" rtl="0">
                <a:lnSpc>
                  <a:spcPct val="140040"/>
                </a:lnSpc>
                <a:spcBef>
                  <a:spcPts val="0"/>
                </a:spcBef>
                <a:spcAft>
                  <a:spcPts val="0"/>
                </a:spcAft>
                <a:buNone/>
              </a:pPr>
              <a:r>
                <a:rPr lang="en-US" sz="999" b="0" i="0" u="none" strike="noStrike" cap="none">
                  <a:solidFill>
                    <a:srgbClr val="191919"/>
                  </a:solidFill>
                  <a:latin typeface="Quicksand Medium" pitchFamily="2" charset="0"/>
                  <a:sym typeface="Arial"/>
                </a:rPr>
                <a:t>T</a:t>
              </a:r>
              <a:endParaRPr>
                <a:latin typeface="Quicksand Medium" pitchFamily="2" charset="0"/>
              </a:endParaRPr>
            </a:p>
          </p:txBody>
        </p:sp>
        <p:sp>
          <p:nvSpPr>
            <p:cNvPr id="254" name="Google Shape;254;p19"/>
            <p:cNvSpPr txBox="1"/>
            <p:nvPr/>
          </p:nvSpPr>
          <p:spPr>
            <a:xfrm>
              <a:off x="3270886" y="3323038"/>
              <a:ext cx="181881" cy="287003"/>
            </a:xfrm>
            <a:prstGeom prst="rect">
              <a:avLst/>
            </a:prstGeom>
            <a:noFill/>
            <a:ln>
              <a:noFill/>
            </a:ln>
          </p:spPr>
          <p:txBody>
            <a:bodyPr spcFirstLastPara="1" wrap="square" lIns="0" tIns="0" rIns="0" bIns="0" anchor="t" anchorCtr="0">
              <a:spAutoFit/>
            </a:bodyPr>
            <a:lstStyle/>
            <a:p>
              <a:pPr marL="0" marR="0" lvl="0" indent="0" algn="ctr" rtl="0">
                <a:lnSpc>
                  <a:spcPct val="140040"/>
                </a:lnSpc>
                <a:spcBef>
                  <a:spcPts val="0"/>
                </a:spcBef>
                <a:spcAft>
                  <a:spcPts val="0"/>
                </a:spcAft>
                <a:buNone/>
              </a:pPr>
              <a:r>
                <a:rPr lang="en-US" sz="999" b="0" i="0" u="none" strike="noStrike" cap="none">
                  <a:solidFill>
                    <a:srgbClr val="191919"/>
                  </a:solidFill>
                  <a:latin typeface="Quicksand Medium" pitchFamily="2" charset="0"/>
                  <a:sym typeface="Arial"/>
                </a:rPr>
                <a:t>W</a:t>
              </a:r>
              <a:endParaRPr>
                <a:latin typeface="Quicksand Medium" pitchFamily="2" charset="0"/>
              </a:endParaRPr>
            </a:p>
          </p:txBody>
        </p:sp>
        <p:sp>
          <p:nvSpPr>
            <p:cNvPr id="255" name="Google Shape;255;p19"/>
            <p:cNvSpPr txBox="1"/>
            <p:nvPr/>
          </p:nvSpPr>
          <p:spPr>
            <a:xfrm>
              <a:off x="4105452" y="3323038"/>
              <a:ext cx="230657" cy="287003"/>
            </a:xfrm>
            <a:prstGeom prst="rect">
              <a:avLst/>
            </a:prstGeom>
            <a:noFill/>
            <a:ln>
              <a:noFill/>
            </a:ln>
          </p:spPr>
          <p:txBody>
            <a:bodyPr spcFirstLastPara="1" wrap="square" lIns="0" tIns="0" rIns="0" bIns="0" anchor="t" anchorCtr="0">
              <a:spAutoFit/>
            </a:bodyPr>
            <a:lstStyle/>
            <a:p>
              <a:pPr marL="0" marR="0" lvl="0" indent="0" algn="ctr" rtl="0">
                <a:lnSpc>
                  <a:spcPct val="140040"/>
                </a:lnSpc>
                <a:spcBef>
                  <a:spcPts val="0"/>
                </a:spcBef>
                <a:spcAft>
                  <a:spcPts val="0"/>
                </a:spcAft>
                <a:buNone/>
              </a:pPr>
              <a:r>
                <a:rPr lang="en-US" sz="999" b="0" i="0" u="none" strike="noStrike" cap="none">
                  <a:solidFill>
                    <a:srgbClr val="191919"/>
                  </a:solidFill>
                  <a:latin typeface="Quicksand Medium" pitchFamily="2" charset="0"/>
                  <a:sym typeface="Arial"/>
                </a:rPr>
                <a:t>TH</a:t>
              </a:r>
              <a:endParaRPr>
                <a:latin typeface="Quicksand Medium" pitchFamily="2" charset="0"/>
              </a:endParaRPr>
            </a:p>
          </p:txBody>
        </p:sp>
        <p:sp>
          <p:nvSpPr>
            <p:cNvPr id="256" name="Google Shape;256;p19"/>
            <p:cNvSpPr txBox="1"/>
            <p:nvPr/>
          </p:nvSpPr>
          <p:spPr>
            <a:xfrm>
              <a:off x="5028832" y="3323038"/>
              <a:ext cx="101803" cy="287003"/>
            </a:xfrm>
            <a:prstGeom prst="rect">
              <a:avLst/>
            </a:prstGeom>
            <a:noFill/>
            <a:ln>
              <a:noFill/>
            </a:ln>
          </p:spPr>
          <p:txBody>
            <a:bodyPr spcFirstLastPara="1" wrap="square" lIns="0" tIns="0" rIns="0" bIns="0" anchor="t" anchorCtr="0">
              <a:spAutoFit/>
            </a:bodyPr>
            <a:lstStyle/>
            <a:p>
              <a:pPr marL="0" marR="0" lvl="0" indent="0" algn="ctr" rtl="0">
                <a:lnSpc>
                  <a:spcPct val="140040"/>
                </a:lnSpc>
                <a:spcBef>
                  <a:spcPts val="0"/>
                </a:spcBef>
                <a:spcAft>
                  <a:spcPts val="0"/>
                </a:spcAft>
                <a:buNone/>
              </a:pPr>
              <a:r>
                <a:rPr lang="en-US" sz="999" b="0" i="0" u="none" strike="noStrike" cap="none">
                  <a:solidFill>
                    <a:srgbClr val="191919"/>
                  </a:solidFill>
                  <a:latin typeface="Quicksand Medium" pitchFamily="2" charset="0"/>
                  <a:sym typeface="Arial"/>
                </a:rPr>
                <a:t>F</a:t>
              </a:r>
              <a:endParaRPr>
                <a:latin typeface="Quicksand Medium" pitchFamily="2" charset="0"/>
              </a:endParaRPr>
            </a:p>
          </p:txBody>
        </p:sp>
        <p:sp>
          <p:nvSpPr>
            <p:cNvPr id="257" name="Google Shape;257;p19"/>
            <p:cNvSpPr txBox="1"/>
            <p:nvPr/>
          </p:nvSpPr>
          <p:spPr>
            <a:xfrm>
              <a:off x="5822948" y="3323038"/>
              <a:ext cx="231477" cy="287003"/>
            </a:xfrm>
            <a:prstGeom prst="rect">
              <a:avLst/>
            </a:prstGeom>
            <a:noFill/>
            <a:ln>
              <a:noFill/>
            </a:ln>
          </p:spPr>
          <p:txBody>
            <a:bodyPr spcFirstLastPara="1" wrap="square" lIns="0" tIns="0" rIns="0" bIns="0" anchor="t" anchorCtr="0">
              <a:spAutoFit/>
            </a:bodyPr>
            <a:lstStyle/>
            <a:p>
              <a:pPr marL="0" marR="0" lvl="0" indent="0" algn="ctr" rtl="0">
                <a:lnSpc>
                  <a:spcPct val="140040"/>
                </a:lnSpc>
                <a:spcBef>
                  <a:spcPts val="0"/>
                </a:spcBef>
                <a:spcAft>
                  <a:spcPts val="0"/>
                </a:spcAft>
                <a:buNone/>
              </a:pPr>
              <a:r>
                <a:rPr lang="en-US" sz="999" b="0" i="0" u="none" strike="noStrike" cap="none">
                  <a:solidFill>
                    <a:srgbClr val="191919"/>
                  </a:solidFill>
                  <a:latin typeface="Quicksand Medium" pitchFamily="2" charset="0"/>
                  <a:sym typeface="Arial"/>
                </a:rPr>
                <a:t>SA</a:t>
              </a:r>
              <a:endParaRPr>
                <a:latin typeface="Quicksand Medium" pitchFamily="2" charset="0"/>
              </a:endParaRPr>
            </a:p>
          </p:txBody>
        </p:sp>
        <p:grpSp>
          <p:nvGrpSpPr>
            <p:cNvPr id="258" name="Google Shape;258;p19"/>
            <p:cNvGrpSpPr/>
            <p:nvPr/>
          </p:nvGrpSpPr>
          <p:grpSpPr>
            <a:xfrm>
              <a:off x="355492" y="98160"/>
              <a:ext cx="6012671" cy="3162212"/>
              <a:chOff x="0" y="-6350"/>
              <a:chExt cx="12937679" cy="6804246"/>
            </a:xfrm>
          </p:grpSpPr>
          <p:sp>
            <p:nvSpPr>
              <p:cNvPr id="259" name="Google Shape;259;p19"/>
              <p:cNvSpPr/>
              <p:nvPr/>
            </p:nvSpPr>
            <p:spPr>
              <a:xfrm>
                <a:off x="0" y="-6350"/>
                <a:ext cx="12937679" cy="12700"/>
              </a:xfrm>
              <a:custGeom>
                <a:avLst/>
                <a:gdLst/>
                <a:ahLst/>
                <a:cxnLst/>
                <a:rect l="l" t="t" r="r" b="b"/>
                <a:pathLst>
                  <a:path w="12937679" h="12700" extrusionOk="0">
                    <a:moveTo>
                      <a:pt x="0" y="0"/>
                    </a:moveTo>
                    <a:lnTo>
                      <a:pt x="12937679" y="0"/>
                    </a:lnTo>
                    <a:lnTo>
                      <a:pt x="12937679" y="12700"/>
                    </a:lnTo>
                    <a:lnTo>
                      <a:pt x="0" y="12700"/>
                    </a:lnTo>
                    <a:close/>
                  </a:path>
                </a:pathLst>
              </a:custGeom>
              <a:solidFill>
                <a:srgbClr val="191919"/>
              </a:solidFill>
              <a:ln>
                <a:noFill/>
              </a:ln>
            </p:spPr>
            <p:txBody>
              <a:bodyPr/>
              <a:lstStyle/>
              <a:p>
                <a:endParaRPr lang="da-DK"/>
              </a:p>
            </p:txBody>
          </p:sp>
          <p:sp>
            <p:nvSpPr>
              <p:cNvPr id="260" name="Google Shape;260;p19"/>
              <p:cNvSpPr/>
              <p:nvPr/>
            </p:nvSpPr>
            <p:spPr>
              <a:xfrm>
                <a:off x="0" y="1691536"/>
                <a:ext cx="12937679" cy="12700"/>
              </a:xfrm>
              <a:custGeom>
                <a:avLst/>
                <a:gdLst/>
                <a:ahLst/>
                <a:cxnLst/>
                <a:rect l="l" t="t" r="r" b="b"/>
                <a:pathLst>
                  <a:path w="12937679" h="12700" extrusionOk="0">
                    <a:moveTo>
                      <a:pt x="0" y="0"/>
                    </a:moveTo>
                    <a:lnTo>
                      <a:pt x="12937679" y="0"/>
                    </a:lnTo>
                    <a:lnTo>
                      <a:pt x="12937679" y="12700"/>
                    </a:lnTo>
                    <a:lnTo>
                      <a:pt x="0" y="12700"/>
                    </a:lnTo>
                    <a:close/>
                  </a:path>
                </a:pathLst>
              </a:custGeom>
              <a:solidFill>
                <a:srgbClr val="191919"/>
              </a:solidFill>
              <a:ln>
                <a:noFill/>
              </a:ln>
            </p:spPr>
            <p:txBody>
              <a:bodyPr/>
              <a:lstStyle/>
              <a:p>
                <a:endParaRPr lang="da-DK"/>
              </a:p>
            </p:txBody>
          </p:sp>
          <p:sp>
            <p:nvSpPr>
              <p:cNvPr id="261" name="Google Shape;261;p19"/>
              <p:cNvSpPr/>
              <p:nvPr/>
            </p:nvSpPr>
            <p:spPr>
              <a:xfrm>
                <a:off x="0" y="3389423"/>
                <a:ext cx="12937679" cy="12700"/>
              </a:xfrm>
              <a:custGeom>
                <a:avLst/>
                <a:gdLst/>
                <a:ahLst/>
                <a:cxnLst/>
                <a:rect l="l" t="t" r="r" b="b"/>
                <a:pathLst>
                  <a:path w="12937679" h="12700" extrusionOk="0">
                    <a:moveTo>
                      <a:pt x="0" y="0"/>
                    </a:moveTo>
                    <a:lnTo>
                      <a:pt x="12937679" y="0"/>
                    </a:lnTo>
                    <a:lnTo>
                      <a:pt x="12937679" y="12700"/>
                    </a:lnTo>
                    <a:lnTo>
                      <a:pt x="0" y="12700"/>
                    </a:lnTo>
                    <a:close/>
                  </a:path>
                </a:pathLst>
              </a:custGeom>
              <a:solidFill>
                <a:srgbClr val="191919"/>
              </a:solidFill>
              <a:ln>
                <a:noFill/>
              </a:ln>
            </p:spPr>
            <p:txBody>
              <a:bodyPr/>
              <a:lstStyle/>
              <a:p>
                <a:endParaRPr lang="da-DK"/>
              </a:p>
            </p:txBody>
          </p:sp>
          <p:sp>
            <p:nvSpPr>
              <p:cNvPr id="262" name="Google Shape;262;p19"/>
              <p:cNvSpPr/>
              <p:nvPr/>
            </p:nvSpPr>
            <p:spPr>
              <a:xfrm>
                <a:off x="0" y="5087309"/>
                <a:ext cx="12937679" cy="12700"/>
              </a:xfrm>
              <a:custGeom>
                <a:avLst/>
                <a:gdLst/>
                <a:ahLst/>
                <a:cxnLst/>
                <a:rect l="l" t="t" r="r" b="b"/>
                <a:pathLst>
                  <a:path w="12937679" h="12700" extrusionOk="0">
                    <a:moveTo>
                      <a:pt x="0" y="0"/>
                    </a:moveTo>
                    <a:lnTo>
                      <a:pt x="12937679" y="0"/>
                    </a:lnTo>
                    <a:lnTo>
                      <a:pt x="12937679" y="12700"/>
                    </a:lnTo>
                    <a:lnTo>
                      <a:pt x="0" y="12700"/>
                    </a:lnTo>
                    <a:close/>
                  </a:path>
                </a:pathLst>
              </a:custGeom>
              <a:solidFill>
                <a:srgbClr val="191919"/>
              </a:solidFill>
              <a:ln>
                <a:noFill/>
              </a:ln>
            </p:spPr>
            <p:txBody>
              <a:bodyPr/>
              <a:lstStyle/>
              <a:p>
                <a:endParaRPr lang="da-DK"/>
              </a:p>
            </p:txBody>
          </p:sp>
          <p:sp>
            <p:nvSpPr>
              <p:cNvPr id="263" name="Google Shape;263;p19"/>
              <p:cNvSpPr/>
              <p:nvPr/>
            </p:nvSpPr>
            <p:spPr>
              <a:xfrm>
                <a:off x="0" y="6785196"/>
                <a:ext cx="12937679" cy="12700"/>
              </a:xfrm>
              <a:custGeom>
                <a:avLst/>
                <a:gdLst/>
                <a:ahLst/>
                <a:cxnLst/>
                <a:rect l="l" t="t" r="r" b="b"/>
                <a:pathLst>
                  <a:path w="12937679" h="12700" extrusionOk="0">
                    <a:moveTo>
                      <a:pt x="0" y="0"/>
                    </a:moveTo>
                    <a:lnTo>
                      <a:pt x="12937679" y="0"/>
                    </a:lnTo>
                    <a:lnTo>
                      <a:pt x="12937679" y="12700"/>
                    </a:lnTo>
                    <a:lnTo>
                      <a:pt x="0" y="12700"/>
                    </a:lnTo>
                    <a:close/>
                  </a:path>
                </a:pathLst>
              </a:custGeom>
              <a:solidFill>
                <a:srgbClr val="191919"/>
              </a:solidFill>
              <a:ln>
                <a:noFill/>
              </a:ln>
            </p:spPr>
            <p:txBody>
              <a:bodyPr/>
              <a:lstStyle/>
              <a:p>
                <a:endParaRPr lang="da-DK"/>
              </a:p>
            </p:txBody>
          </p:sp>
        </p:grpSp>
        <p:sp>
          <p:nvSpPr>
            <p:cNvPr id="264" name="Google Shape;264;p19"/>
            <p:cNvSpPr txBox="1"/>
            <p:nvPr/>
          </p:nvSpPr>
          <p:spPr>
            <a:xfrm>
              <a:off x="871" y="-19050"/>
              <a:ext cx="269953" cy="287003"/>
            </a:xfrm>
            <a:prstGeom prst="rect">
              <a:avLst/>
            </a:prstGeom>
            <a:noFill/>
            <a:ln>
              <a:noFill/>
            </a:ln>
          </p:spPr>
          <p:txBody>
            <a:bodyPr spcFirstLastPara="1" wrap="square" lIns="0" tIns="0" rIns="0" bIns="0" anchor="t" anchorCtr="0">
              <a:spAutoFit/>
            </a:bodyPr>
            <a:lstStyle/>
            <a:p>
              <a:pPr marL="0" marR="0" lvl="0" indent="0" algn="r" rtl="0">
                <a:lnSpc>
                  <a:spcPct val="140040"/>
                </a:lnSpc>
                <a:spcBef>
                  <a:spcPts val="0"/>
                </a:spcBef>
                <a:spcAft>
                  <a:spcPts val="0"/>
                </a:spcAft>
                <a:buNone/>
              </a:pPr>
              <a:r>
                <a:rPr lang="en-US" sz="999" b="0" i="0" u="none" strike="noStrike" cap="none">
                  <a:solidFill>
                    <a:srgbClr val="191919"/>
                  </a:solidFill>
                  <a:latin typeface="Quicksand Medium" pitchFamily="2" charset="0"/>
                  <a:sym typeface="Arial"/>
                </a:rPr>
                <a:t>40 </a:t>
              </a:r>
              <a:endParaRPr>
                <a:latin typeface="Quicksand Medium" pitchFamily="2" charset="0"/>
              </a:endParaRPr>
            </a:p>
          </p:txBody>
        </p:sp>
        <p:sp>
          <p:nvSpPr>
            <p:cNvPr id="265" name="Google Shape;265;p19"/>
            <p:cNvSpPr txBox="1"/>
            <p:nvPr/>
          </p:nvSpPr>
          <p:spPr>
            <a:xfrm>
              <a:off x="0" y="770028"/>
              <a:ext cx="270825" cy="287003"/>
            </a:xfrm>
            <a:prstGeom prst="rect">
              <a:avLst/>
            </a:prstGeom>
            <a:noFill/>
            <a:ln>
              <a:noFill/>
            </a:ln>
          </p:spPr>
          <p:txBody>
            <a:bodyPr spcFirstLastPara="1" wrap="square" lIns="0" tIns="0" rIns="0" bIns="0" anchor="t" anchorCtr="0">
              <a:spAutoFit/>
            </a:bodyPr>
            <a:lstStyle/>
            <a:p>
              <a:pPr marL="0" marR="0" lvl="0" indent="0" algn="r" rtl="0">
                <a:lnSpc>
                  <a:spcPct val="140040"/>
                </a:lnSpc>
                <a:spcBef>
                  <a:spcPts val="0"/>
                </a:spcBef>
                <a:spcAft>
                  <a:spcPts val="0"/>
                </a:spcAft>
                <a:buNone/>
              </a:pPr>
              <a:r>
                <a:rPr lang="en-US" sz="999" b="0" i="0" u="none" strike="noStrike" cap="none">
                  <a:solidFill>
                    <a:srgbClr val="191919"/>
                  </a:solidFill>
                  <a:latin typeface="Quicksand Medium" pitchFamily="2" charset="0"/>
                  <a:sym typeface="Arial"/>
                </a:rPr>
                <a:t>30 </a:t>
              </a:r>
              <a:endParaRPr>
                <a:latin typeface="Quicksand Medium" pitchFamily="2" charset="0"/>
              </a:endParaRPr>
            </a:p>
          </p:txBody>
        </p:sp>
        <p:sp>
          <p:nvSpPr>
            <p:cNvPr id="266" name="Google Shape;266;p19"/>
            <p:cNvSpPr txBox="1"/>
            <p:nvPr/>
          </p:nvSpPr>
          <p:spPr>
            <a:xfrm>
              <a:off x="2203" y="1559105"/>
              <a:ext cx="268621" cy="287003"/>
            </a:xfrm>
            <a:prstGeom prst="rect">
              <a:avLst/>
            </a:prstGeom>
            <a:noFill/>
            <a:ln>
              <a:noFill/>
            </a:ln>
          </p:spPr>
          <p:txBody>
            <a:bodyPr spcFirstLastPara="1" wrap="square" lIns="0" tIns="0" rIns="0" bIns="0" anchor="t" anchorCtr="0">
              <a:spAutoFit/>
            </a:bodyPr>
            <a:lstStyle/>
            <a:p>
              <a:pPr marL="0" marR="0" lvl="0" indent="0" algn="r" rtl="0">
                <a:lnSpc>
                  <a:spcPct val="140040"/>
                </a:lnSpc>
                <a:spcBef>
                  <a:spcPts val="0"/>
                </a:spcBef>
                <a:spcAft>
                  <a:spcPts val="0"/>
                </a:spcAft>
                <a:buNone/>
              </a:pPr>
              <a:r>
                <a:rPr lang="en-US" sz="999" b="0" i="0" u="none" strike="noStrike" cap="none">
                  <a:solidFill>
                    <a:srgbClr val="191919"/>
                  </a:solidFill>
                  <a:latin typeface="Quicksand Medium" pitchFamily="2" charset="0"/>
                  <a:sym typeface="Arial"/>
                </a:rPr>
                <a:t>20 </a:t>
              </a:r>
              <a:endParaRPr>
                <a:latin typeface="Quicksand Medium" pitchFamily="2" charset="0"/>
              </a:endParaRPr>
            </a:p>
          </p:txBody>
        </p:sp>
        <p:sp>
          <p:nvSpPr>
            <p:cNvPr id="267" name="Google Shape;267;p19"/>
            <p:cNvSpPr txBox="1"/>
            <p:nvPr/>
          </p:nvSpPr>
          <p:spPr>
            <a:xfrm>
              <a:off x="38425" y="2348183"/>
              <a:ext cx="232400" cy="287003"/>
            </a:xfrm>
            <a:prstGeom prst="rect">
              <a:avLst/>
            </a:prstGeom>
            <a:noFill/>
            <a:ln>
              <a:noFill/>
            </a:ln>
          </p:spPr>
          <p:txBody>
            <a:bodyPr spcFirstLastPara="1" wrap="square" lIns="0" tIns="0" rIns="0" bIns="0" anchor="t" anchorCtr="0">
              <a:spAutoFit/>
            </a:bodyPr>
            <a:lstStyle/>
            <a:p>
              <a:pPr marL="0" marR="0" lvl="0" indent="0" algn="r" rtl="0">
                <a:lnSpc>
                  <a:spcPct val="140040"/>
                </a:lnSpc>
                <a:spcBef>
                  <a:spcPts val="0"/>
                </a:spcBef>
                <a:spcAft>
                  <a:spcPts val="0"/>
                </a:spcAft>
                <a:buNone/>
              </a:pPr>
              <a:r>
                <a:rPr lang="en-US" sz="999" b="0" i="0" u="none" strike="noStrike" cap="none">
                  <a:solidFill>
                    <a:srgbClr val="191919"/>
                  </a:solidFill>
                  <a:latin typeface="Quicksand Medium" pitchFamily="2" charset="0"/>
                  <a:sym typeface="Arial"/>
                </a:rPr>
                <a:t>10 </a:t>
              </a:r>
              <a:endParaRPr>
                <a:latin typeface="Quicksand Medium" pitchFamily="2" charset="0"/>
              </a:endParaRPr>
            </a:p>
          </p:txBody>
        </p:sp>
        <p:sp>
          <p:nvSpPr>
            <p:cNvPr id="268" name="Google Shape;268;p19"/>
            <p:cNvSpPr txBox="1"/>
            <p:nvPr/>
          </p:nvSpPr>
          <p:spPr>
            <a:xfrm>
              <a:off x="111589" y="3137259"/>
              <a:ext cx="159237" cy="287003"/>
            </a:xfrm>
            <a:prstGeom prst="rect">
              <a:avLst/>
            </a:prstGeom>
            <a:noFill/>
            <a:ln>
              <a:noFill/>
            </a:ln>
          </p:spPr>
          <p:txBody>
            <a:bodyPr spcFirstLastPara="1" wrap="square" lIns="0" tIns="0" rIns="0" bIns="0" anchor="t" anchorCtr="0">
              <a:spAutoFit/>
            </a:bodyPr>
            <a:lstStyle/>
            <a:p>
              <a:pPr marL="0" marR="0" lvl="0" indent="0" algn="r" rtl="0">
                <a:lnSpc>
                  <a:spcPct val="140040"/>
                </a:lnSpc>
                <a:spcBef>
                  <a:spcPts val="0"/>
                </a:spcBef>
                <a:spcAft>
                  <a:spcPts val="0"/>
                </a:spcAft>
                <a:buNone/>
              </a:pPr>
              <a:r>
                <a:rPr lang="en-US" sz="999" b="0" i="0" u="none" strike="noStrike" cap="none">
                  <a:solidFill>
                    <a:srgbClr val="191919"/>
                  </a:solidFill>
                  <a:latin typeface="Quicksand Medium" pitchFamily="2" charset="0"/>
                  <a:sym typeface="Arial"/>
                </a:rPr>
                <a:t>0 </a:t>
              </a:r>
              <a:endParaRPr>
                <a:latin typeface="Quicksand Medium" pitchFamily="2" charset="0"/>
              </a:endParaRPr>
            </a:p>
          </p:txBody>
        </p:sp>
        <p:grpSp>
          <p:nvGrpSpPr>
            <p:cNvPr id="269" name="Google Shape;269;p19"/>
            <p:cNvGrpSpPr/>
            <p:nvPr/>
          </p:nvGrpSpPr>
          <p:grpSpPr>
            <a:xfrm>
              <a:off x="755457" y="387363"/>
              <a:ext cx="5212740" cy="1479098"/>
              <a:chOff x="860620" y="615938"/>
              <a:chExt cx="11216440" cy="3182629"/>
            </a:xfrm>
          </p:grpSpPr>
          <p:sp>
            <p:nvSpPr>
              <p:cNvPr id="270" name="Google Shape;270;p19"/>
              <p:cNvSpPr/>
              <p:nvPr/>
            </p:nvSpPr>
            <p:spPr>
              <a:xfrm>
                <a:off x="860620" y="2344756"/>
                <a:ext cx="1943979" cy="1453811"/>
              </a:xfrm>
              <a:custGeom>
                <a:avLst/>
                <a:gdLst/>
                <a:ahLst/>
                <a:cxnLst/>
                <a:rect l="l" t="t" r="r" b="b"/>
                <a:pathLst>
                  <a:path w="1943979" h="1453811" extrusionOk="0">
                    <a:moveTo>
                      <a:pt x="127000" y="1390594"/>
                    </a:moveTo>
                    <a:cubicBezTo>
                      <a:pt x="126844" y="1355635"/>
                      <a:pt x="98460" y="1327378"/>
                      <a:pt x="63500" y="1327378"/>
                    </a:cubicBezTo>
                    <a:cubicBezTo>
                      <a:pt x="28540" y="1327378"/>
                      <a:pt x="156" y="1355635"/>
                      <a:pt x="0" y="1390594"/>
                    </a:cubicBezTo>
                    <a:cubicBezTo>
                      <a:pt x="156" y="1425553"/>
                      <a:pt x="28540" y="1453811"/>
                      <a:pt x="63500" y="1453811"/>
                    </a:cubicBezTo>
                    <a:cubicBezTo>
                      <a:pt x="98460" y="1453811"/>
                      <a:pt x="126844" y="1425553"/>
                      <a:pt x="127000" y="1390594"/>
                    </a:cubicBezTo>
                    <a:close/>
                    <a:moveTo>
                      <a:pt x="46578" y="1367569"/>
                    </a:moveTo>
                    <a:cubicBezTo>
                      <a:pt x="33943" y="1376942"/>
                      <a:pt x="31261" y="1394764"/>
                      <a:pt x="40577" y="1407441"/>
                    </a:cubicBezTo>
                    <a:cubicBezTo>
                      <a:pt x="49894" y="1420117"/>
                      <a:pt x="67704" y="1422879"/>
                      <a:pt x="80422" y="1413620"/>
                    </a:cubicBezTo>
                    <a:lnTo>
                      <a:pt x="1928662" y="55311"/>
                    </a:lnTo>
                    <a:cubicBezTo>
                      <a:pt x="1941297" y="45938"/>
                      <a:pt x="1943979" y="28115"/>
                      <a:pt x="1934663" y="15439"/>
                    </a:cubicBezTo>
                    <a:cubicBezTo>
                      <a:pt x="1925347" y="2762"/>
                      <a:pt x="1907536" y="0"/>
                      <a:pt x="1894818" y="9259"/>
                    </a:cubicBezTo>
                    <a:close/>
                  </a:path>
                </a:pathLst>
              </a:custGeom>
              <a:solidFill>
                <a:srgbClr val="1885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Medium" pitchFamily="2" charset="0"/>
                </a:endParaRPr>
              </a:p>
            </p:txBody>
          </p:sp>
          <p:sp>
            <p:nvSpPr>
              <p:cNvPr id="271" name="Google Shape;271;p19"/>
              <p:cNvSpPr/>
              <p:nvPr/>
            </p:nvSpPr>
            <p:spPr>
              <a:xfrm>
                <a:off x="2708860" y="2313824"/>
                <a:ext cx="1943345" cy="604242"/>
              </a:xfrm>
              <a:custGeom>
                <a:avLst/>
                <a:gdLst/>
                <a:ahLst/>
                <a:cxnLst/>
                <a:rect l="l" t="t" r="r" b="b"/>
                <a:pathLst>
                  <a:path w="1943345" h="604242" extrusionOk="0">
                    <a:moveTo>
                      <a:pt x="127000" y="63217"/>
                    </a:moveTo>
                    <a:cubicBezTo>
                      <a:pt x="126843" y="28258"/>
                      <a:pt x="98459" y="0"/>
                      <a:pt x="63500" y="0"/>
                    </a:cubicBezTo>
                    <a:cubicBezTo>
                      <a:pt x="28540" y="0"/>
                      <a:pt x="156" y="28258"/>
                      <a:pt x="0" y="63217"/>
                    </a:cubicBezTo>
                    <a:cubicBezTo>
                      <a:pt x="156" y="98176"/>
                      <a:pt x="28540" y="126434"/>
                      <a:pt x="63500" y="126434"/>
                    </a:cubicBezTo>
                    <a:cubicBezTo>
                      <a:pt x="98459" y="126434"/>
                      <a:pt x="126843" y="98176"/>
                      <a:pt x="127000" y="63217"/>
                    </a:cubicBezTo>
                    <a:close/>
                    <a:moveTo>
                      <a:pt x="71092" y="35669"/>
                    </a:moveTo>
                    <a:cubicBezTo>
                      <a:pt x="55907" y="31557"/>
                      <a:pt x="40255" y="40492"/>
                      <a:pt x="36075" y="55659"/>
                    </a:cubicBezTo>
                    <a:cubicBezTo>
                      <a:pt x="31895" y="70825"/>
                      <a:pt x="40760" y="86517"/>
                      <a:pt x="55908" y="90765"/>
                    </a:cubicBezTo>
                    <a:lnTo>
                      <a:pt x="1904148" y="600131"/>
                    </a:lnTo>
                    <a:cubicBezTo>
                      <a:pt x="1919332" y="604243"/>
                      <a:pt x="1934985" y="595308"/>
                      <a:pt x="1939165" y="580141"/>
                    </a:cubicBezTo>
                    <a:cubicBezTo>
                      <a:pt x="1943344" y="564975"/>
                      <a:pt x="1934479" y="549283"/>
                      <a:pt x="1919332" y="545035"/>
                    </a:cubicBezTo>
                    <a:close/>
                  </a:path>
                </a:pathLst>
              </a:custGeom>
              <a:solidFill>
                <a:srgbClr val="1885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Medium" pitchFamily="2" charset="0"/>
                </a:endParaRPr>
              </a:p>
            </p:txBody>
          </p:sp>
          <p:sp>
            <p:nvSpPr>
              <p:cNvPr id="272" name="Google Shape;272;p19"/>
              <p:cNvSpPr/>
              <p:nvPr/>
            </p:nvSpPr>
            <p:spPr>
              <a:xfrm>
                <a:off x="4557100" y="817304"/>
                <a:ext cx="1943422" cy="2132320"/>
              </a:xfrm>
              <a:custGeom>
                <a:avLst/>
                <a:gdLst/>
                <a:ahLst/>
                <a:cxnLst/>
                <a:rect l="l" t="t" r="r" b="b"/>
                <a:pathLst>
                  <a:path w="1943422" h="2132320" extrusionOk="0">
                    <a:moveTo>
                      <a:pt x="127000" y="2069103"/>
                    </a:moveTo>
                    <a:cubicBezTo>
                      <a:pt x="126844" y="2034144"/>
                      <a:pt x="98459" y="2005886"/>
                      <a:pt x="63500" y="2005886"/>
                    </a:cubicBezTo>
                    <a:cubicBezTo>
                      <a:pt x="28540" y="2005886"/>
                      <a:pt x="156" y="2034144"/>
                      <a:pt x="0" y="2069103"/>
                    </a:cubicBezTo>
                    <a:cubicBezTo>
                      <a:pt x="156" y="2104062"/>
                      <a:pt x="28540" y="2132320"/>
                      <a:pt x="63500" y="2132320"/>
                    </a:cubicBezTo>
                    <a:cubicBezTo>
                      <a:pt x="98459" y="2132320"/>
                      <a:pt x="126844" y="2104062"/>
                      <a:pt x="127000" y="2069103"/>
                    </a:cubicBezTo>
                    <a:close/>
                    <a:moveTo>
                      <a:pt x="42336" y="2049904"/>
                    </a:moveTo>
                    <a:cubicBezTo>
                      <a:pt x="31818" y="2061603"/>
                      <a:pt x="32735" y="2079603"/>
                      <a:pt x="44387" y="2090173"/>
                    </a:cubicBezTo>
                    <a:cubicBezTo>
                      <a:pt x="56039" y="2100743"/>
                      <a:pt x="74043" y="2099906"/>
                      <a:pt x="84664" y="2088302"/>
                    </a:cubicBezTo>
                    <a:lnTo>
                      <a:pt x="1932904" y="50838"/>
                    </a:lnTo>
                    <a:cubicBezTo>
                      <a:pt x="1943422" y="39139"/>
                      <a:pt x="1942505" y="21139"/>
                      <a:pt x="1930853" y="10569"/>
                    </a:cubicBezTo>
                    <a:cubicBezTo>
                      <a:pt x="1919201" y="0"/>
                      <a:pt x="1901197" y="836"/>
                      <a:pt x="1890575" y="12440"/>
                    </a:cubicBezTo>
                    <a:close/>
                  </a:path>
                </a:pathLst>
              </a:custGeom>
              <a:solidFill>
                <a:srgbClr val="1885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Medium" pitchFamily="2" charset="0"/>
                </a:endParaRPr>
              </a:p>
            </p:txBody>
          </p:sp>
          <p:sp>
            <p:nvSpPr>
              <p:cNvPr id="273" name="Google Shape;273;p19"/>
              <p:cNvSpPr/>
              <p:nvPr/>
            </p:nvSpPr>
            <p:spPr>
              <a:xfrm>
                <a:off x="6405340" y="649330"/>
                <a:ext cx="1941507" cy="262830"/>
              </a:xfrm>
              <a:custGeom>
                <a:avLst/>
                <a:gdLst/>
                <a:ahLst/>
                <a:cxnLst/>
                <a:rect l="l" t="t" r="r" b="b"/>
                <a:pathLst>
                  <a:path w="1941507" h="262830" extrusionOk="0">
                    <a:moveTo>
                      <a:pt x="127000" y="199613"/>
                    </a:moveTo>
                    <a:cubicBezTo>
                      <a:pt x="126843" y="164654"/>
                      <a:pt x="98460" y="136397"/>
                      <a:pt x="63500" y="136397"/>
                    </a:cubicBezTo>
                    <a:cubicBezTo>
                      <a:pt x="28541" y="136397"/>
                      <a:pt x="156" y="164654"/>
                      <a:pt x="0" y="199613"/>
                    </a:cubicBezTo>
                    <a:cubicBezTo>
                      <a:pt x="156" y="234572"/>
                      <a:pt x="28541" y="262830"/>
                      <a:pt x="63500" y="262830"/>
                    </a:cubicBezTo>
                    <a:cubicBezTo>
                      <a:pt x="98460" y="262830"/>
                      <a:pt x="126843" y="234572"/>
                      <a:pt x="127000" y="199613"/>
                    </a:cubicBezTo>
                    <a:close/>
                    <a:moveTo>
                      <a:pt x="60886" y="171158"/>
                    </a:moveTo>
                    <a:cubicBezTo>
                      <a:pt x="45227" y="172667"/>
                      <a:pt x="33732" y="186550"/>
                      <a:pt x="35172" y="202216"/>
                    </a:cubicBezTo>
                    <a:cubicBezTo>
                      <a:pt x="36611" y="217881"/>
                      <a:pt x="50442" y="229437"/>
                      <a:pt x="66114" y="228068"/>
                    </a:cubicBezTo>
                    <a:lnTo>
                      <a:pt x="1914354" y="58280"/>
                    </a:lnTo>
                    <a:cubicBezTo>
                      <a:pt x="1930013" y="56771"/>
                      <a:pt x="1941507" y="42888"/>
                      <a:pt x="1940068" y="27222"/>
                    </a:cubicBezTo>
                    <a:cubicBezTo>
                      <a:pt x="1938628" y="11556"/>
                      <a:pt x="1924797" y="0"/>
                      <a:pt x="1909125" y="1369"/>
                    </a:cubicBezTo>
                    <a:close/>
                  </a:path>
                </a:pathLst>
              </a:custGeom>
              <a:solidFill>
                <a:srgbClr val="1885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Medium" pitchFamily="2" charset="0"/>
                </a:endParaRPr>
              </a:p>
            </p:txBody>
          </p:sp>
          <p:sp>
            <p:nvSpPr>
              <p:cNvPr id="274" name="Google Shape;274;p19"/>
              <p:cNvSpPr/>
              <p:nvPr/>
            </p:nvSpPr>
            <p:spPr>
              <a:xfrm>
                <a:off x="8253580" y="615938"/>
                <a:ext cx="1943067" cy="1962178"/>
              </a:xfrm>
              <a:custGeom>
                <a:avLst/>
                <a:gdLst/>
                <a:ahLst/>
                <a:cxnLst/>
                <a:rect l="l" t="t" r="r" b="b"/>
                <a:pathLst>
                  <a:path w="1943067" h="1962178" extrusionOk="0">
                    <a:moveTo>
                      <a:pt x="127000" y="63217"/>
                    </a:moveTo>
                    <a:cubicBezTo>
                      <a:pt x="126843" y="28257"/>
                      <a:pt x="98460" y="0"/>
                      <a:pt x="63500" y="0"/>
                    </a:cubicBezTo>
                    <a:cubicBezTo>
                      <a:pt x="28540" y="0"/>
                      <a:pt x="157" y="28257"/>
                      <a:pt x="0" y="63217"/>
                    </a:cubicBezTo>
                    <a:cubicBezTo>
                      <a:pt x="157" y="98176"/>
                      <a:pt x="28540" y="126433"/>
                      <a:pt x="63500" y="126433"/>
                    </a:cubicBezTo>
                    <a:cubicBezTo>
                      <a:pt x="98460" y="126433"/>
                      <a:pt x="126843" y="98176"/>
                      <a:pt x="127000" y="63217"/>
                    </a:cubicBezTo>
                    <a:close/>
                    <a:moveTo>
                      <a:pt x="83810" y="43117"/>
                    </a:moveTo>
                    <a:cubicBezTo>
                      <a:pt x="72699" y="31960"/>
                      <a:pt x="54656" y="31894"/>
                      <a:pt x="43464" y="42970"/>
                    </a:cubicBezTo>
                    <a:cubicBezTo>
                      <a:pt x="32272" y="54046"/>
                      <a:pt x="32148" y="72089"/>
                      <a:pt x="43189" y="83316"/>
                    </a:cubicBezTo>
                    <a:lnTo>
                      <a:pt x="1891429" y="1950991"/>
                    </a:lnTo>
                    <a:cubicBezTo>
                      <a:pt x="1902544" y="1962124"/>
                      <a:pt x="1920568" y="1962178"/>
                      <a:pt x="1931749" y="1951112"/>
                    </a:cubicBezTo>
                    <a:cubicBezTo>
                      <a:pt x="1942932" y="1940046"/>
                      <a:pt x="1943067" y="1922024"/>
                      <a:pt x="1932051" y="1910792"/>
                    </a:cubicBezTo>
                    <a:close/>
                  </a:path>
                </a:pathLst>
              </a:custGeom>
              <a:solidFill>
                <a:srgbClr val="1885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Medium" pitchFamily="2" charset="0"/>
                </a:endParaRPr>
              </a:p>
            </p:txBody>
          </p:sp>
          <p:sp>
            <p:nvSpPr>
              <p:cNvPr id="275" name="Google Shape;275;p19"/>
              <p:cNvSpPr/>
              <p:nvPr/>
            </p:nvSpPr>
            <p:spPr>
              <a:xfrm>
                <a:off x="10101820" y="785727"/>
                <a:ext cx="1975240" cy="1824320"/>
              </a:xfrm>
              <a:custGeom>
                <a:avLst/>
                <a:gdLst/>
                <a:ahLst/>
                <a:cxnLst/>
                <a:rect l="l" t="t" r="r" b="b"/>
                <a:pathLst>
                  <a:path w="1975240" h="1824320" extrusionOk="0">
                    <a:moveTo>
                      <a:pt x="127000" y="1761103"/>
                    </a:moveTo>
                    <a:cubicBezTo>
                      <a:pt x="126843" y="1726143"/>
                      <a:pt x="98460" y="1697886"/>
                      <a:pt x="63500" y="1697886"/>
                    </a:cubicBezTo>
                    <a:cubicBezTo>
                      <a:pt x="28540" y="1697886"/>
                      <a:pt x="156" y="1726143"/>
                      <a:pt x="0" y="1761103"/>
                    </a:cubicBezTo>
                    <a:cubicBezTo>
                      <a:pt x="156" y="1796062"/>
                      <a:pt x="28540" y="1824319"/>
                      <a:pt x="63500" y="1824319"/>
                    </a:cubicBezTo>
                    <a:cubicBezTo>
                      <a:pt x="98460" y="1824319"/>
                      <a:pt x="126843" y="1796062"/>
                      <a:pt x="127000" y="1761103"/>
                    </a:cubicBezTo>
                    <a:close/>
                    <a:moveTo>
                      <a:pt x="44168" y="1740059"/>
                    </a:moveTo>
                    <a:cubicBezTo>
                      <a:pt x="32631" y="1750754"/>
                      <a:pt x="31907" y="1768762"/>
                      <a:pt x="42551" y="1780348"/>
                    </a:cubicBezTo>
                    <a:cubicBezTo>
                      <a:pt x="53193" y="1791933"/>
                      <a:pt x="71199" y="1792737"/>
                      <a:pt x="82831" y="1782146"/>
                    </a:cubicBezTo>
                    <a:lnTo>
                      <a:pt x="1931071" y="84260"/>
                    </a:lnTo>
                    <a:cubicBezTo>
                      <a:pt x="1942608" y="73565"/>
                      <a:pt x="1943332" y="55556"/>
                      <a:pt x="1932689" y="43971"/>
                    </a:cubicBezTo>
                    <a:cubicBezTo>
                      <a:pt x="1922046" y="32386"/>
                      <a:pt x="1904041" y="31582"/>
                      <a:pt x="1892408" y="42173"/>
                    </a:cubicBezTo>
                    <a:close/>
                    <a:moveTo>
                      <a:pt x="1975240" y="63216"/>
                    </a:moveTo>
                    <a:cubicBezTo>
                      <a:pt x="1975083" y="28257"/>
                      <a:pt x="1946700" y="0"/>
                      <a:pt x="1911740" y="0"/>
                    </a:cubicBezTo>
                    <a:cubicBezTo>
                      <a:pt x="1876780" y="0"/>
                      <a:pt x="1848396" y="28257"/>
                      <a:pt x="1848240" y="63216"/>
                    </a:cubicBezTo>
                    <a:cubicBezTo>
                      <a:pt x="1848396" y="98175"/>
                      <a:pt x="1876780" y="126433"/>
                      <a:pt x="1911740" y="126433"/>
                    </a:cubicBezTo>
                    <a:cubicBezTo>
                      <a:pt x="1946700" y="126433"/>
                      <a:pt x="1975083" y="98175"/>
                      <a:pt x="1975240" y="63216"/>
                    </a:cubicBezTo>
                    <a:close/>
                  </a:path>
                </a:pathLst>
              </a:custGeom>
              <a:solidFill>
                <a:srgbClr val="1885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Medium" pitchFamily="2" charset="0"/>
                </a:endParaRPr>
              </a:p>
            </p:txBody>
          </p:sp>
        </p:grpSp>
      </p:grpSp>
      <p:grpSp>
        <p:nvGrpSpPr>
          <p:cNvPr id="276" name="Google Shape;276;p19"/>
          <p:cNvGrpSpPr/>
          <p:nvPr/>
        </p:nvGrpSpPr>
        <p:grpSpPr>
          <a:xfrm>
            <a:off x="1054413" y="2800626"/>
            <a:ext cx="8115300" cy="690040"/>
            <a:chOff x="0" y="0"/>
            <a:chExt cx="2137363" cy="181739"/>
          </a:xfrm>
        </p:grpSpPr>
        <p:sp>
          <p:nvSpPr>
            <p:cNvPr id="277" name="Google Shape;277;p19"/>
            <p:cNvSpPr/>
            <p:nvPr/>
          </p:nvSpPr>
          <p:spPr>
            <a:xfrm>
              <a:off x="0" y="0"/>
              <a:ext cx="2137363" cy="181739"/>
            </a:xfrm>
            <a:custGeom>
              <a:avLst/>
              <a:gdLst/>
              <a:ahLst/>
              <a:cxnLst/>
              <a:rect l="l" t="t" r="r" b="b"/>
              <a:pathLst>
                <a:path w="2137363" h="181739" extrusionOk="0">
                  <a:moveTo>
                    <a:pt x="0" y="0"/>
                  </a:moveTo>
                  <a:lnTo>
                    <a:pt x="2137363" y="0"/>
                  </a:lnTo>
                  <a:lnTo>
                    <a:pt x="2137363" y="181739"/>
                  </a:lnTo>
                  <a:lnTo>
                    <a:pt x="0" y="181739"/>
                  </a:lnTo>
                  <a:close/>
                </a:path>
              </a:pathLst>
            </a:custGeom>
            <a:solidFill>
              <a:srgbClr val="EDECED"/>
            </a:solidFill>
            <a:ln>
              <a:noFill/>
            </a:ln>
          </p:spPr>
          <p:txBody>
            <a:bodyPr/>
            <a:lstStyle/>
            <a:p>
              <a:endParaRPr lang="da-DK"/>
            </a:p>
          </p:txBody>
        </p:sp>
        <p:sp>
          <p:nvSpPr>
            <p:cNvPr id="278" name="Google Shape;278;p19"/>
            <p:cNvSpPr txBox="1"/>
            <p:nvPr/>
          </p:nvSpPr>
          <p:spPr>
            <a:xfrm>
              <a:off x="0" y="0"/>
              <a:ext cx="2130591" cy="181739"/>
            </a:xfrm>
            <a:prstGeom prst="rect">
              <a:avLst/>
            </a:prstGeom>
            <a:noFill/>
            <a:ln>
              <a:noFill/>
            </a:ln>
          </p:spPr>
          <p:txBody>
            <a:bodyPr spcFirstLastPara="1" wrap="square" lIns="254000" tIns="254000" rIns="254000" bIns="254000" anchor="ctr" anchorCtr="0">
              <a:noAutofit/>
            </a:bodyPr>
            <a:lstStyle/>
            <a:p>
              <a:pPr marL="0" marR="0" lvl="0" indent="0" algn="l" rtl="0">
                <a:lnSpc>
                  <a:spcPct val="140025"/>
                </a:lnSpc>
                <a:spcBef>
                  <a:spcPts val="0"/>
                </a:spcBef>
                <a:spcAft>
                  <a:spcPts val="0"/>
                </a:spcAft>
                <a:buNone/>
              </a:pPr>
              <a:r>
                <a:rPr lang="sv-SE" sz="1599" dirty="0">
                  <a:latin typeface="Quicksand Medium" pitchFamily="2" charset="0"/>
                </a:rPr>
                <a:t>Bedömning </a:t>
              </a:r>
              <a:r>
                <a:rPr lang="sv-SE" sz="1599">
                  <a:latin typeface="Quicksand Medium" pitchFamily="2" charset="0"/>
                </a:rPr>
                <a:t>av framgång </a:t>
              </a:r>
              <a:r>
                <a:rPr lang="sv-SE" sz="1599" dirty="0">
                  <a:latin typeface="Quicksand Medium" pitchFamily="2" charset="0"/>
                </a:rPr>
                <a:t>på parameter 1</a:t>
              </a:r>
              <a:endParaRPr dirty="0">
                <a:latin typeface="Quicksand Medium" pitchFamily="2" charset="0"/>
              </a:endParaRPr>
            </a:p>
          </p:txBody>
        </p:sp>
      </p:grpSp>
      <p:sp>
        <p:nvSpPr>
          <p:cNvPr id="279" name="Google Shape;279;p19"/>
          <p:cNvSpPr txBox="1"/>
          <p:nvPr/>
        </p:nvSpPr>
        <p:spPr>
          <a:xfrm>
            <a:off x="1054413" y="1039829"/>
            <a:ext cx="8166600" cy="892552"/>
          </a:xfrm>
          <a:prstGeom prst="rect">
            <a:avLst/>
          </a:prstGeom>
          <a:noFill/>
          <a:ln>
            <a:noFill/>
          </a:ln>
        </p:spPr>
        <p:txBody>
          <a:bodyPr spcFirstLastPara="1" wrap="square" lIns="0" tIns="0" rIns="0" bIns="0" anchor="t" anchorCtr="0">
            <a:spAutoFit/>
          </a:bodyPr>
          <a:lstStyle/>
          <a:p>
            <a:pPr marL="0" marR="0" lvl="0" indent="0" algn="l" rtl="0">
              <a:lnSpc>
                <a:spcPct val="116000"/>
              </a:lnSpc>
              <a:spcBef>
                <a:spcPts val="0"/>
              </a:spcBef>
              <a:spcAft>
                <a:spcPts val="0"/>
              </a:spcAft>
              <a:buNone/>
            </a:pPr>
            <a:r>
              <a:rPr lang="en-US" sz="5000" b="1" dirty="0">
                <a:solidFill>
                  <a:srgbClr val="00D8BB"/>
                </a:solidFill>
                <a:latin typeface="Quicksand Medium" pitchFamily="2" charset="0"/>
                <a:ea typeface="Open Sans"/>
                <a:cs typeface="Open Sans"/>
                <a:sym typeface="Open Sans"/>
              </a:rPr>
              <a:t>INVESTERINGSRAPPORT</a:t>
            </a:r>
            <a:endParaRPr dirty="0">
              <a:solidFill>
                <a:srgbClr val="00D8BB"/>
              </a:solidFill>
              <a:latin typeface="Quicksand Medium" pitchFamily="2" charset="0"/>
            </a:endParaRPr>
          </a:p>
        </p:txBody>
      </p:sp>
      <p:sp>
        <p:nvSpPr>
          <p:cNvPr id="280" name="Google Shape;280;p19"/>
          <p:cNvSpPr txBox="1"/>
          <p:nvPr/>
        </p:nvSpPr>
        <p:spPr>
          <a:xfrm>
            <a:off x="7986147" y="3933735"/>
            <a:ext cx="1209279" cy="590931"/>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3200" b="0" i="0" u="none" strike="noStrike" cap="none" dirty="0">
                <a:solidFill>
                  <a:srgbClr val="2A4D70"/>
                </a:solidFill>
                <a:latin typeface="Quicksand Medium" pitchFamily="2" charset="0"/>
                <a:sym typeface="Arial"/>
              </a:rPr>
              <a:t>80 %</a:t>
            </a:r>
            <a:endParaRPr dirty="0">
              <a:latin typeface="Quicksand Medium" pitchFamily="2" charset="0"/>
            </a:endParaRPr>
          </a:p>
        </p:txBody>
      </p:sp>
      <p:sp>
        <p:nvSpPr>
          <p:cNvPr id="281" name="Google Shape;281;p19"/>
          <p:cNvSpPr txBox="1"/>
          <p:nvPr/>
        </p:nvSpPr>
        <p:spPr>
          <a:xfrm>
            <a:off x="8110063" y="6400988"/>
            <a:ext cx="1085363" cy="590931"/>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3200" b="0" i="0" u="none" strike="noStrike" cap="none" dirty="0">
                <a:solidFill>
                  <a:srgbClr val="2A4D70"/>
                </a:solidFill>
                <a:latin typeface="Quicksand Medium" pitchFamily="2" charset="0"/>
                <a:sym typeface="Arial"/>
              </a:rPr>
              <a:t>50 %</a:t>
            </a:r>
            <a:endParaRPr dirty="0">
              <a:latin typeface="Quicksand Medium" pitchFamily="2" charset="0"/>
            </a:endParaRPr>
          </a:p>
        </p:txBody>
      </p:sp>
      <p:sp>
        <p:nvSpPr>
          <p:cNvPr id="282" name="Google Shape;282;p19"/>
          <p:cNvSpPr txBox="1"/>
          <p:nvPr/>
        </p:nvSpPr>
        <p:spPr>
          <a:xfrm>
            <a:off x="8290382" y="8683370"/>
            <a:ext cx="879331" cy="590931"/>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3200" b="0" i="0" u="none" strike="noStrike" cap="none" dirty="0">
                <a:solidFill>
                  <a:srgbClr val="2A4D70"/>
                </a:solidFill>
                <a:latin typeface="Quicksand Medium" pitchFamily="2" charset="0"/>
                <a:sym typeface="Arial"/>
              </a:rPr>
              <a:t>10 %</a:t>
            </a:r>
            <a:endParaRPr dirty="0">
              <a:latin typeface="Quicksand Medium" pitchFamily="2" charset="0"/>
            </a:endParaRPr>
          </a:p>
        </p:txBody>
      </p:sp>
      <p:sp>
        <p:nvSpPr>
          <p:cNvPr id="283" name="Google Shape;283;p19"/>
          <p:cNvSpPr txBox="1"/>
          <p:nvPr/>
        </p:nvSpPr>
        <p:spPr>
          <a:xfrm>
            <a:off x="15761491" y="7244090"/>
            <a:ext cx="1786280" cy="129266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dirty="0" err="1">
                <a:latin typeface="Quicksand Medium" pitchFamily="2" charset="0"/>
              </a:rPr>
              <a:t>Kopiera</a:t>
            </a:r>
            <a:r>
              <a:rPr lang="en-US" sz="2000" dirty="0">
                <a:latin typeface="Quicksand Medium" pitchFamily="2" charset="0"/>
              </a:rPr>
              <a:t> in diagram </a:t>
            </a:r>
            <a:r>
              <a:rPr lang="en-US" sz="2000" dirty="0" err="1">
                <a:latin typeface="Quicksand Medium" pitchFamily="2" charset="0"/>
              </a:rPr>
              <a:t>från</a:t>
            </a:r>
            <a:r>
              <a:rPr lang="en-US" sz="2000" dirty="0">
                <a:latin typeface="Quicksand Medium" pitchFamily="2" charset="0"/>
              </a:rPr>
              <a:t> </a:t>
            </a:r>
          </a:p>
          <a:p>
            <a:pPr marL="0" marR="0" lvl="0" indent="0" algn="l" rtl="0">
              <a:lnSpc>
                <a:spcPct val="140000"/>
              </a:lnSpc>
              <a:spcBef>
                <a:spcPts val="0"/>
              </a:spcBef>
              <a:spcAft>
                <a:spcPts val="0"/>
              </a:spcAft>
              <a:buNone/>
            </a:pPr>
            <a:r>
              <a:rPr lang="en-US" sz="2000" dirty="0" err="1">
                <a:latin typeface="Quicksand Medium" pitchFamily="2" charset="0"/>
              </a:rPr>
              <a:t>aktiekampen</a:t>
            </a:r>
            <a:endParaRPr dirty="0">
              <a:latin typeface="Quicksand Medium" pitchFamily="2" charset="0"/>
            </a:endParaRPr>
          </a:p>
        </p:txBody>
      </p:sp>
      <p:grpSp>
        <p:nvGrpSpPr>
          <p:cNvPr id="284" name="Google Shape;284;p19"/>
          <p:cNvGrpSpPr/>
          <p:nvPr/>
        </p:nvGrpSpPr>
        <p:grpSpPr>
          <a:xfrm>
            <a:off x="1028700" y="7728285"/>
            <a:ext cx="8141012" cy="690040"/>
            <a:chOff x="0" y="0"/>
            <a:chExt cx="2144135" cy="181739"/>
          </a:xfrm>
        </p:grpSpPr>
        <p:sp>
          <p:nvSpPr>
            <p:cNvPr id="285" name="Google Shape;285;p19"/>
            <p:cNvSpPr/>
            <p:nvPr/>
          </p:nvSpPr>
          <p:spPr>
            <a:xfrm>
              <a:off x="0" y="0"/>
              <a:ext cx="2137363" cy="181739"/>
            </a:xfrm>
            <a:custGeom>
              <a:avLst/>
              <a:gdLst/>
              <a:ahLst/>
              <a:cxnLst/>
              <a:rect l="l" t="t" r="r" b="b"/>
              <a:pathLst>
                <a:path w="2137363" h="181739" extrusionOk="0">
                  <a:moveTo>
                    <a:pt x="0" y="0"/>
                  </a:moveTo>
                  <a:lnTo>
                    <a:pt x="2137363" y="0"/>
                  </a:lnTo>
                  <a:lnTo>
                    <a:pt x="2137363" y="181739"/>
                  </a:lnTo>
                  <a:lnTo>
                    <a:pt x="0" y="181739"/>
                  </a:lnTo>
                  <a:close/>
                </a:path>
              </a:pathLst>
            </a:custGeom>
            <a:solidFill>
              <a:srgbClr val="EDECED"/>
            </a:solidFill>
            <a:ln>
              <a:noFill/>
            </a:ln>
          </p:spPr>
          <p:txBody>
            <a:bodyPr/>
            <a:lstStyle/>
            <a:p>
              <a:endParaRPr lang="da-DK"/>
            </a:p>
          </p:txBody>
        </p:sp>
        <p:sp>
          <p:nvSpPr>
            <p:cNvPr id="286" name="Google Shape;286;p19"/>
            <p:cNvSpPr txBox="1"/>
            <p:nvPr/>
          </p:nvSpPr>
          <p:spPr>
            <a:xfrm>
              <a:off x="0" y="1748"/>
              <a:ext cx="2144135" cy="179990"/>
            </a:xfrm>
            <a:prstGeom prst="rect">
              <a:avLst/>
            </a:prstGeom>
            <a:noFill/>
            <a:ln>
              <a:noFill/>
            </a:ln>
          </p:spPr>
          <p:txBody>
            <a:bodyPr spcFirstLastPara="1" wrap="square" lIns="254000" tIns="254000" rIns="254000" bIns="254000" anchor="ctr" anchorCtr="0">
              <a:noAutofit/>
            </a:bodyPr>
            <a:lstStyle/>
            <a:p>
              <a:pPr marL="0" marR="0" lvl="0" indent="0" algn="l" rtl="0">
                <a:lnSpc>
                  <a:spcPct val="140025"/>
                </a:lnSpc>
                <a:spcBef>
                  <a:spcPts val="0"/>
                </a:spcBef>
                <a:spcAft>
                  <a:spcPts val="0"/>
                </a:spcAft>
                <a:buNone/>
              </a:pPr>
              <a:r>
                <a:rPr lang="sv-SE" sz="1599" dirty="0">
                  <a:latin typeface="Quicksand Medium" pitchFamily="2" charset="0"/>
                </a:rPr>
                <a:t>Bedömning av framgång på parameter 3</a:t>
              </a:r>
              <a:endParaRPr dirty="0">
                <a:latin typeface="Quicksand Medium" pitchFamily="2" charset="0"/>
              </a:endParaRPr>
            </a:p>
          </p:txBody>
        </p:sp>
      </p:grpSp>
      <p:grpSp>
        <p:nvGrpSpPr>
          <p:cNvPr id="287" name="Google Shape;287;p19"/>
          <p:cNvGrpSpPr/>
          <p:nvPr/>
        </p:nvGrpSpPr>
        <p:grpSpPr>
          <a:xfrm>
            <a:off x="1028700" y="5230738"/>
            <a:ext cx="8115300" cy="712389"/>
            <a:chOff x="0" y="-5886"/>
            <a:chExt cx="2137363" cy="187625"/>
          </a:xfrm>
        </p:grpSpPr>
        <p:sp>
          <p:nvSpPr>
            <p:cNvPr id="288" name="Google Shape;288;p19"/>
            <p:cNvSpPr/>
            <p:nvPr/>
          </p:nvSpPr>
          <p:spPr>
            <a:xfrm>
              <a:off x="0" y="0"/>
              <a:ext cx="2137363" cy="181739"/>
            </a:xfrm>
            <a:custGeom>
              <a:avLst/>
              <a:gdLst/>
              <a:ahLst/>
              <a:cxnLst/>
              <a:rect l="l" t="t" r="r" b="b"/>
              <a:pathLst>
                <a:path w="2137363" h="181739" extrusionOk="0">
                  <a:moveTo>
                    <a:pt x="0" y="0"/>
                  </a:moveTo>
                  <a:lnTo>
                    <a:pt x="2137363" y="0"/>
                  </a:lnTo>
                  <a:lnTo>
                    <a:pt x="2137363" y="181739"/>
                  </a:lnTo>
                  <a:lnTo>
                    <a:pt x="0" y="181739"/>
                  </a:lnTo>
                  <a:close/>
                </a:path>
              </a:pathLst>
            </a:custGeom>
            <a:solidFill>
              <a:srgbClr val="EDECED"/>
            </a:solidFill>
            <a:ln>
              <a:noFill/>
            </a:ln>
          </p:spPr>
          <p:txBody>
            <a:bodyPr/>
            <a:lstStyle/>
            <a:p>
              <a:endParaRPr lang="da-DK"/>
            </a:p>
          </p:txBody>
        </p:sp>
        <p:sp>
          <p:nvSpPr>
            <p:cNvPr id="289" name="Google Shape;289;p19"/>
            <p:cNvSpPr txBox="1"/>
            <p:nvPr/>
          </p:nvSpPr>
          <p:spPr>
            <a:xfrm>
              <a:off x="0" y="-5886"/>
              <a:ext cx="2137363" cy="187625"/>
            </a:xfrm>
            <a:prstGeom prst="rect">
              <a:avLst/>
            </a:prstGeom>
            <a:noFill/>
            <a:ln>
              <a:noFill/>
            </a:ln>
          </p:spPr>
          <p:txBody>
            <a:bodyPr spcFirstLastPara="1" wrap="square" lIns="254000" tIns="254000" rIns="254000" bIns="254000" anchor="ctr" anchorCtr="0">
              <a:noAutofit/>
            </a:bodyPr>
            <a:lstStyle/>
            <a:p>
              <a:pPr marL="0" marR="0" lvl="0" indent="0" algn="l" rtl="0">
                <a:lnSpc>
                  <a:spcPct val="140025"/>
                </a:lnSpc>
                <a:spcBef>
                  <a:spcPts val="0"/>
                </a:spcBef>
                <a:spcAft>
                  <a:spcPts val="0"/>
                </a:spcAft>
                <a:buNone/>
              </a:pPr>
              <a:r>
                <a:rPr lang="sv-SE" sz="1599" dirty="0">
                  <a:latin typeface="Quicksand Medium" pitchFamily="2" charset="0"/>
                </a:rPr>
                <a:t>Bedömning av framgång på parameter 2</a:t>
              </a:r>
              <a:endParaRPr dirty="0">
                <a:latin typeface="Quicksand Medium" pitchFamily="2" charset="0"/>
              </a:endParaRPr>
            </a:p>
          </p:txBody>
        </p:sp>
      </p:grpSp>
      <p:grpSp>
        <p:nvGrpSpPr>
          <p:cNvPr id="290" name="Google Shape;290;p19"/>
          <p:cNvGrpSpPr/>
          <p:nvPr/>
        </p:nvGrpSpPr>
        <p:grpSpPr>
          <a:xfrm>
            <a:off x="10433933" y="903442"/>
            <a:ext cx="7113838" cy="690040"/>
            <a:chOff x="0" y="0"/>
            <a:chExt cx="1873603" cy="181739"/>
          </a:xfrm>
        </p:grpSpPr>
        <p:sp>
          <p:nvSpPr>
            <p:cNvPr id="291" name="Google Shape;291;p19"/>
            <p:cNvSpPr/>
            <p:nvPr/>
          </p:nvSpPr>
          <p:spPr>
            <a:xfrm>
              <a:off x="0" y="0"/>
              <a:ext cx="1797627" cy="181739"/>
            </a:xfrm>
            <a:custGeom>
              <a:avLst/>
              <a:gdLst/>
              <a:ahLst/>
              <a:cxnLst/>
              <a:rect l="l" t="t" r="r" b="b"/>
              <a:pathLst>
                <a:path w="1797627" h="181739" extrusionOk="0">
                  <a:moveTo>
                    <a:pt x="0" y="0"/>
                  </a:moveTo>
                  <a:lnTo>
                    <a:pt x="1797627" y="0"/>
                  </a:lnTo>
                  <a:lnTo>
                    <a:pt x="1797627" y="181739"/>
                  </a:lnTo>
                  <a:lnTo>
                    <a:pt x="0" y="181739"/>
                  </a:lnTo>
                  <a:close/>
                </a:path>
              </a:pathLst>
            </a:custGeom>
            <a:solidFill>
              <a:srgbClr val="EDECED"/>
            </a:solidFill>
            <a:ln>
              <a:noFill/>
            </a:ln>
          </p:spPr>
          <p:txBody>
            <a:bodyPr/>
            <a:lstStyle/>
            <a:p>
              <a:endParaRPr lang="da-DK"/>
            </a:p>
          </p:txBody>
        </p:sp>
        <p:sp>
          <p:nvSpPr>
            <p:cNvPr id="292" name="Google Shape;292;p19"/>
            <p:cNvSpPr txBox="1"/>
            <p:nvPr/>
          </p:nvSpPr>
          <p:spPr>
            <a:xfrm>
              <a:off x="0" y="5467"/>
              <a:ext cx="1873603" cy="176272"/>
            </a:xfrm>
            <a:prstGeom prst="rect">
              <a:avLst/>
            </a:prstGeom>
            <a:noFill/>
            <a:ln>
              <a:noFill/>
            </a:ln>
          </p:spPr>
          <p:txBody>
            <a:bodyPr spcFirstLastPara="1" wrap="square" lIns="254000" tIns="254000" rIns="254000" bIns="254000" anchor="ctr" anchorCtr="0">
              <a:noAutofit/>
            </a:bodyPr>
            <a:lstStyle/>
            <a:p>
              <a:pPr marL="0" marR="0" lvl="0" indent="0" algn="l" rtl="0">
                <a:lnSpc>
                  <a:spcPct val="140025"/>
                </a:lnSpc>
                <a:spcBef>
                  <a:spcPts val="0"/>
                </a:spcBef>
                <a:spcAft>
                  <a:spcPts val="0"/>
                </a:spcAft>
                <a:buNone/>
              </a:pPr>
              <a:r>
                <a:rPr lang="sv-SE" sz="1599" dirty="0">
                  <a:latin typeface="Quicksand Medium" pitchFamily="2" charset="0"/>
                </a:rPr>
                <a:t>Det ursprungliga ESG-diagrammet vs. det faktiska ESG-diagrammet</a:t>
              </a:r>
              <a:endParaRPr dirty="0">
                <a:latin typeface="Quicksand Medium" pitchFamily="2" charset="0"/>
              </a:endParaRPr>
            </a:p>
          </p:txBody>
        </p:sp>
      </p:grpSp>
      <p:grpSp>
        <p:nvGrpSpPr>
          <p:cNvPr id="293" name="Google Shape;293;p19"/>
          <p:cNvGrpSpPr/>
          <p:nvPr/>
        </p:nvGrpSpPr>
        <p:grpSpPr>
          <a:xfrm>
            <a:off x="10433933" y="5462637"/>
            <a:ext cx="6825367" cy="690040"/>
            <a:chOff x="0" y="0"/>
            <a:chExt cx="1797627" cy="181739"/>
          </a:xfrm>
        </p:grpSpPr>
        <p:sp>
          <p:nvSpPr>
            <p:cNvPr id="294" name="Google Shape;294;p19"/>
            <p:cNvSpPr/>
            <p:nvPr/>
          </p:nvSpPr>
          <p:spPr>
            <a:xfrm>
              <a:off x="0" y="0"/>
              <a:ext cx="1797627" cy="181739"/>
            </a:xfrm>
            <a:custGeom>
              <a:avLst/>
              <a:gdLst/>
              <a:ahLst/>
              <a:cxnLst/>
              <a:rect l="l" t="t" r="r" b="b"/>
              <a:pathLst>
                <a:path w="1797627" h="181739" extrusionOk="0">
                  <a:moveTo>
                    <a:pt x="0" y="0"/>
                  </a:moveTo>
                  <a:lnTo>
                    <a:pt x="1797627" y="0"/>
                  </a:lnTo>
                  <a:lnTo>
                    <a:pt x="1797627" y="181739"/>
                  </a:lnTo>
                  <a:lnTo>
                    <a:pt x="0" y="181739"/>
                  </a:lnTo>
                  <a:close/>
                </a:path>
              </a:pathLst>
            </a:custGeom>
            <a:solidFill>
              <a:srgbClr val="EDECED"/>
            </a:solidFill>
            <a:ln>
              <a:noFill/>
            </a:ln>
          </p:spPr>
          <p:txBody>
            <a:bodyPr/>
            <a:lstStyle/>
            <a:p>
              <a:endParaRPr lang="da-DK"/>
            </a:p>
          </p:txBody>
        </p:sp>
        <p:sp>
          <p:nvSpPr>
            <p:cNvPr id="295" name="Google Shape;295;p19"/>
            <p:cNvSpPr txBox="1"/>
            <p:nvPr/>
          </p:nvSpPr>
          <p:spPr>
            <a:xfrm>
              <a:off x="0" y="0"/>
              <a:ext cx="1797627" cy="181739"/>
            </a:xfrm>
            <a:prstGeom prst="rect">
              <a:avLst/>
            </a:prstGeom>
            <a:noFill/>
            <a:ln>
              <a:noFill/>
            </a:ln>
          </p:spPr>
          <p:txBody>
            <a:bodyPr spcFirstLastPara="1" wrap="square" lIns="254000" tIns="254000" rIns="254000" bIns="254000" anchor="ctr" anchorCtr="0">
              <a:noAutofit/>
            </a:bodyPr>
            <a:lstStyle/>
            <a:p>
              <a:pPr marL="0" marR="0" lvl="0" indent="0" algn="l" rtl="0">
                <a:lnSpc>
                  <a:spcPct val="140025"/>
                </a:lnSpc>
                <a:spcBef>
                  <a:spcPts val="0"/>
                </a:spcBef>
                <a:spcAft>
                  <a:spcPts val="0"/>
                </a:spcAft>
                <a:buNone/>
              </a:pPr>
              <a:r>
                <a:rPr lang="sv-SE" sz="1599" dirty="0">
                  <a:latin typeface="Quicksand Medium" pitchFamily="2" charset="0"/>
                </a:rPr>
                <a:t>Utveckling </a:t>
              </a:r>
              <a:r>
                <a:rPr lang="sv-SE" sz="1599">
                  <a:latin typeface="Quicksand Medium" pitchFamily="2" charset="0"/>
                </a:rPr>
                <a:t>av portföljvärdet </a:t>
              </a:r>
              <a:r>
                <a:rPr lang="sv-SE" sz="1599" dirty="0">
                  <a:latin typeface="Quicksand Medium" pitchFamily="2" charset="0"/>
                </a:rPr>
                <a:t>under </a:t>
              </a:r>
              <a:r>
                <a:rPr lang="sv-SE" sz="1599">
                  <a:latin typeface="Quicksand Medium" pitchFamily="2" charset="0"/>
                </a:rPr>
                <a:t>en 4-veckorsperiod</a:t>
              </a:r>
              <a:endParaRPr dirty="0">
                <a:latin typeface="Quicksand Medium" pitchFamily="2" charset="0"/>
              </a:endParaRPr>
            </a:p>
          </p:txBody>
        </p:sp>
      </p:grpSp>
      <p:grpSp>
        <p:nvGrpSpPr>
          <p:cNvPr id="308" name="Google Shape;308;p19"/>
          <p:cNvGrpSpPr/>
          <p:nvPr/>
        </p:nvGrpSpPr>
        <p:grpSpPr>
          <a:xfrm>
            <a:off x="10822997" y="2054003"/>
            <a:ext cx="2816702" cy="2673127"/>
            <a:chOff x="-121047" y="0"/>
            <a:chExt cx="2776170" cy="2634661"/>
          </a:xfrm>
        </p:grpSpPr>
        <p:sp>
          <p:nvSpPr>
            <p:cNvPr id="309" name="Google Shape;309;p19"/>
            <p:cNvSpPr/>
            <p:nvPr/>
          </p:nvSpPr>
          <p:spPr>
            <a:xfrm>
              <a:off x="1270000" y="0"/>
              <a:ext cx="1225947" cy="1270000"/>
            </a:xfrm>
            <a:custGeom>
              <a:avLst/>
              <a:gdLst/>
              <a:ahLst/>
              <a:cxnLst/>
              <a:rect l="l" t="t" r="r" b="b"/>
              <a:pathLst>
                <a:path w="1225947" h="1270000" extrusionOk="0">
                  <a:moveTo>
                    <a:pt x="0" y="0"/>
                  </a:moveTo>
                  <a:cubicBezTo>
                    <a:pt x="573695" y="0"/>
                    <a:pt x="1076156" y="384611"/>
                    <a:pt x="1225947" y="938406"/>
                  </a:cubicBezTo>
                  <a:lnTo>
                    <a:pt x="0" y="1270000"/>
                  </a:lnTo>
                  <a:close/>
                </a:path>
              </a:pathLst>
            </a:custGeom>
            <a:solidFill>
              <a:srgbClr val="00C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Medium" pitchFamily="2" charset="0"/>
              </a:endParaRPr>
            </a:p>
          </p:txBody>
        </p:sp>
        <p:sp>
          <p:nvSpPr>
            <p:cNvPr id="310" name="Google Shape;310;p19"/>
            <p:cNvSpPr/>
            <p:nvPr/>
          </p:nvSpPr>
          <p:spPr>
            <a:xfrm>
              <a:off x="1270000" y="877548"/>
              <a:ext cx="1385123" cy="1455928"/>
            </a:xfrm>
            <a:custGeom>
              <a:avLst/>
              <a:gdLst/>
              <a:ahLst/>
              <a:cxnLst/>
              <a:rect l="l" t="t" r="r" b="b"/>
              <a:pathLst>
                <a:path w="1385123" h="1455928" extrusionOk="0">
                  <a:moveTo>
                    <a:pt x="1207842" y="0"/>
                  </a:moveTo>
                  <a:cubicBezTo>
                    <a:pt x="1385123" y="545617"/>
                    <a:pt x="1174606" y="1142337"/>
                    <a:pt x="694203" y="1455928"/>
                  </a:cubicBezTo>
                  <a:lnTo>
                    <a:pt x="0" y="392452"/>
                  </a:lnTo>
                  <a:close/>
                </a:path>
              </a:pathLst>
            </a:custGeom>
            <a:solidFill>
              <a:srgbClr val="009E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Medium" pitchFamily="2" charset="0"/>
              </a:endParaRPr>
            </a:p>
          </p:txBody>
        </p:sp>
        <p:sp>
          <p:nvSpPr>
            <p:cNvPr id="311" name="Google Shape;311;p19"/>
            <p:cNvSpPr/>
            <p:nvPr/>
          </p:nvSpPr>
          <p:spPr>
            <a:xfrm>
              <a:off x="473094" y="1270000"/>
              <a:ext cx="1543393" cy="1364661"/>
            </a:xfrm>
            <a:custGeom>
              <a:avLst/>
              <a:gdLst/>
              <a:ahLst/>
              <a:cxnLst/>
              <a:rect l="l" t="t" r="r" b="b"/>
              <a:pathLst>
                <a:path w="1543393" h="1364661" extrusionOk="0">
                  <a:moveTo>
                    <a:pt x="1543393" y="1027452"/>
                  </a:moveTo>
                  <a:cubicBezTo>
                    <a:pt x="1079264" y="1364661"/>
                    <a:pt x="446696" y="1348844"/>
                    <a:pt x="0" y="988859"/>
                  </a:cubicBezTo>
                  <a:lnTo>
                    <a:pt x="796906" y="0"/>
                  </a:lnTo>
                  <a:close/>
                </a:path>
              </a:pathLst>
            </a:custGeom>
            <a:solidFill>
              <a:srgbClr val="0077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Medium" pitchFamily="2" charset="0"/>
              </a:endParaRPr>
            </a:p>
          </p:txBody>
        </p:sp>
        <p:sp>
          <p:nvSpPr>
            <p:cNvPr id="312" name="Google Shape;312;p19"/>
            <p:cNvSpPr/>
            <p:nvPr/>
          </p:nvSpPr>
          <p:spPr>
            <a:xfrm>
              <a:off x="-121047" y="817672"/>
              <a:ext cx="1391047" cy="1479780"/>
            </a:xfrm>
            <a:custGeom>
              <a:avLst/>
              <a:gdLst/>
              <a:ahLst/>
              <a:cxnLst/>
              <a:rect l="l" t="t" r="r" b="b"/>
              <a:pathLst>
                <a:path w="1391047" h="1479780" extrusionOk="0">
                  <a:moveTo>
                    <a:pt x="644560" y="1479780"/>
                  </a:moveTo>
                  <a:cubicBezTo>
                    <a:pt x="180430" y="1142570"/>
                    <a:pt x="0" y="536074"/>
                    <a:pt x="204329" y="0"/>
                  </a:cubicBezTo>
                  <a:lnTo>
                    <a:pt x="1391047" y="452328"/>
                  </a:lnTo>
                  <a:close/>
                </a:path>
              </a:pathLst>
            </a:custGeom>
            <a:solidFill>
              <a:srgbClr val="004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Medium" pitchFamily="2" charset="0"/>
              </a:endParaRPr>
            </a:p>
          </p:txBody>
        </p:sp>
        <p:sp>
          <p:nvSpPr>
            <p:cNvPr id="313" name="Google Shape;313;p19"/>
            <p:cNvSpPr/>
            <p:nvPr/>
          </p:nvSpPr>
          <p:spPr>
            <a:xfrm>
              <a:off x="62158" y="0"/>
              <a:ext cx="1207842" cy="1270000"/>
            </a:xfrm>
            <a:custGeom>
              <a:avLst/>
              <a:gdLst/>
              <a:ahLst/>
              <a:cxnLst/>
              <a:rect l="l" t="t" r="r" b="b"/>
              <a:pathLst>
                <a:path w="1207842" h="1270000" extrusionOk="0">
                  <a:moveTo>
                    <a:pt x="0" y="877548"/>
                  </a:moveTo>
                  <a:cubicBezTo>
                    <a:pt x="170006" y="354324"/>
                    <a:pt x="657564" y="55"/>
                    <a:pt x="1207715" y="0"/>
                  </a:cubicBezTo>
                  <a:lnTo>
                    <a:pt x="1207842" y="1270000"/>
                  </a:lnTo>
                  <a:close/>
                </a:path>
              </a:pathLst>
            </a:custGeom>
            <a:solidFill>
              <a:srgbClr val="002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Medium" pitchFamily="2" charset="0"/>
              </a:endParaRPr>
            </a:p>
          </p:txBody>
        </p:sp>
      </p:grpSp>
      <p:grpSp>
        <p:nvGrpSpPr>
          <p:cNvPr id="314" name="Google Shape;314;p19"/>
          <p:cNvGrpSpPr/>
          <p:nvPr/>
        </p:nvGrpSpPr>
        <p:grpSpPr>
          <a:xfrm rot="10800000">
            <a:off x="14251997" y="1961483"/>
            <a:ext cx="2816702" cy="2673127"/>
            <a:chOff x="-121047" y="0"/>
            <a:chExt cx="2776170" cy="2634661"/>
          </a:xfrm>
        </p:grpSpPr>
        <p:sp>
          <p:nvSpPr>
            <p:cNvPr id="315" name="Google Shape;315;p19"/>
            <p:cNvSpPr/>
            <p:nvPr/>
          </p:nvSpPr>
          <p:spPr>
            <a:xfrm>
              <a:off x="1270000" y="0"/>
              <a:ext cx="1225947" cy="1270000"/>
            </a:xfrm>
            <a:custGeom>
              <a:avLst/>
              <a:gdLst/>
              <a:ahLst/>
              <a:cxnLst/>
              <a:rect l="l" t="t" r="r" b="b"/>
              <a:pathLst>
                <a:path w="1225947" h="1270000" extrusionOk="0">
                  <a:moveTo>
                    <a:pt x="0" y="0"/>
                  </a:moveTo>
                  <a:cubicBezTo>
                    <a:pt x="573695" y="0"/>
                    <a:pt x="1076156" y="384611"/>
                    <a:pt x="1225947" y="938406"/>
                  </a:cubicBezTo>
                  <a:lnTo>
                    <a:pt x="0" y="1270000"/>
                  </a:lnTo>
                  <a:close/>
                </a:path>
              </a:pathLst>
            </a:custGeom>
            <a:solidFill>
              <a:srgbClr val="00C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Medium" pitchFamily="2" charset="0"/>
              </a:endParaRPr>
            </a:p>
          </p:txBody>
        </p:sp>
        <p:sp>
          <p:nvSpPr>
            <p:cNvPr id="316" name="Google Shape;316;p19"/>
            <p:cNvSpPr/>
            <p:nvPr/>
          </p:nvSpPr>
          <p:spPr>
            <a:xfrm>
              <a:off x="1270000" y="877548"/>
              <a:ext cx="1385123" cy="1455928"/>
            </a:xfrm>
            <a:custGeom>
              <a:avLst/>
              <a:gdLst/>
              <a:ahLst/>
              <a:cxnLst/>
              <a:rect l="l" t="t" r="r" b="b"/>
              <a:pathLst>
                <a:path w="1385123" h="1455928" extrusionOk="0">
                  <a:moveTo>
                    <a:pt x="1207842" y="0"/>
                  </a:moveTo>
                  <a:cubicBezTo>
                    <a:pt x="1385123" y="545617"/>
                    <a:pt x="1174606" y="1142337"/>
                    <a:pt x="694203" y="1455928"/>
                  </a:cubicBezTo>
                  <a:lnTo>
                    <a:pt x="0" y="392452"/>
                  </a:lnTo>
                  <a:close/>
                </a:path>
              </a:pathLst>
            </a:custGeom>
            <a:solidFill>
              <a:srgbClr val="009E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Medium" pitchFamily="2" charset="0"/>
              </a:endParaRPr>
            </a:p>
          </p:txBody>
        </p:sp>
        <p:sp>
          <p:nvSpPr>
            <p:cNvPr id="317" name="Google Shape;317;p19"/>
            <p:cNvSpPr/>
            <p:nvPr/>
          </p:nvSpPr>
          <p:spPr>
            <a:xfrm>
              <a:off x="473094" y="1270000"/>
              <a:ext cx="1543393" cy="1364661"/>
            </a:xfrm>
            <a:custGeom>
              <a:avLst/>
              <a:gdLst/>
              <a:ahLst/>
              <a:cxnLst/>
              <a:rect l="l" t="t" r="r" b="b"/>
              <a:pathLst>
                <a:path w="1543393" h="1364661" extrusionOk="0">
                  <a:moveTo>
                    <a:pt x="1543393" y="1027452"/>
                  </a:moveTo>
                  <a:cubicBezTo>
                    <a:pt x="1079264" y="1364661"/>
                    <a:pt x="446696" y="1348844"/>
                    <a:pt x="0" y="988859"/>
                  </a:cubicBezTo>
                  <a:lnTo>
                    <a:pt x="796906" y="0"/>
                  </a:lnTo>
                  <a:close/>
                </a:path>
              </a:pathLst>
            </a:custGeom>
            <a:solidFill>
              <a:srgbClr val="0077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Medium" pitchFamily="2" charset="0"/>
              </a:endParaRPr>
            </a:p>
          </p:txBody>
        </p:sp>
        <p:sp>
          <p:nvSpPr>
            <p:cNvPr id="318" name="Google Shape;318;p19"/>
            <p:cNvSpPr/>
            <p:nvPr/>
          </p:nvSpPr>
          <p:spPr>
            <a:xfrm>
              <a:off x="-121047" y="817672"/>
              <a:ext cx="1391047" cy="1479780"/>
            </a:xfrm>
            <a:custGeom>
              <a:avLst/>
              <a:gdLst/>
              <a:ahLst/>
              <a:cxnLst/>
              <a:rect l="l" t="t" r="r" b="b"/>
              <a:pathLst>
                <a:path w="1391047" h="1479780" extrusionOk="0">
                  <a:moveTo>
                    <a:pt x="644560" y="1479780"/>
                  </a:moveTo>
                  <a:cubicBezTo>
                    <a:pt x="180430" y="1142570"/>
                    <a:pt x="0" y="536074"/>
                    <a:pt x="204329" y="0"/>
                  </a:cubicBezTo>
                  <a:lnTo>
                    <a:pt x="1391047" y="452328"/>
                  </a:lnTo>
                  <a:close/>
                </a:path>
              </a:pathLst>
            </a:custGeom>
            <a:solidFill>
              <a:srgbClr val="004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Medium" pitchFamily="2" charset="0"/>
              </a:endParaRPr>
            </a:p>
          </p:txBody>
        </p:sp>
        <p:sp>
          <p:nvSpPr>
            <p:cNvPr id="319" name="Google Shape;319;p19"/>
            <p:cNvSpPr/>
            <p:nvPr/>
          </p:nvSpPr>
          <p:spPr>
            <a:xfrm>
              <a:off x="62158" y="0"/>
              <a:ext cx="1207842" cy="1270000"/>
            </a:xfrm>
            <a:custGeom>
              <a:avLst/>
              <a:gdLst/>
              <a:ahLst/>
              <a:cxnLst/>
              <a:rect l="l" t="t" r="r" b="b"/>
              <a:pathLst>
                <a:path w="1207842" h="1270000" extrusionOk="0">
                  <a:moveTo>
                    <a:pt x="0" y="877548"/>
                  </a:moveTo>
                  <a:cubicBezTo>
                    <a:pt x="170006" y="354324"/>
                    <a:pt x="657564" y="55"/>
                    <a:pt x="1207715" y="0"/>
                  </a:cubicBezTo>
                  <a:lnTo>
                    <a:pt x="1207842" y="1270000"/>
                  </a:lnTo>
                  <a:close/>
                </a:path>
              </a:pathLst>
            </a:custGeom>
            <a:solidFill>
              <a:srgbClr val="002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Medium" pitchFamily="2" charset="0"/>
              </a:endParaRPr>
            </a:p>
          </p:txBody>
        </p:sp>
      </p:grpSp>
      <p:pic>
        <p:nvPicPr>
          <p:cNvPr id="320" name="Google Shape;320;p19"/>
          <p:cNvPicPr preferRelativeResize="0"/>
          <p:nvPr/>
        </p:nvPicPr>
        <p:blipFill>
          <a:blip r:embed="rId3">
            <a:alphaModFix/>
          </a:blip>
          <a:stretch>
            <a:fillRect/>
          </a:stretch>
        </p:blipFill>
        <p:spPr>
          <a:xfrm>
            <a:off x="1105800" y="8729751"/>
            <a:ext cx="416401" cy="416399"/>
          </a:xfrm>
          <a:prstGeom prst="rect">
            <a:avLst/>
          </a:prstGeom>
          <a:noFill/>
          <a:ln>
            <a:noFill/>
          </a:ln>
        </p:spPr>
      </p:pic>
      <p:pic>
        <p:nvPicPr>
          <p:cNvPr id="321" name="Google Shape;321;p19"/>
          <p:cNvPicPr preferRelativeResize="0"/>
          <p:nvPr/>
        </p:nvPicPr>
        <p:blipFill>
          <a:blip r:embed="rId4">
            <a:alphaModFix/>
          </a:blip>
          <a:stretch>
            <a:fillRect/>
          </a:stretch>
        </p:blipFill>
        <p:spPr>
          <a:xfrm>
            <a:off x="1101890" y="6470877"/>
            <a:ext cx="416394" cy="425050"/>
          </a:xfrm>
          <a:prstGeom prst="rect">
            <a:avLst/>
          </a:prstGeom>
          <a:noFill/>
          <a:ln>
            <a:noFill/>
          </a:ln>
        </p:spPr>
      </p:pic>
      <p:pic>
        <p:nvPicPr>
          <p:cNvPr id="322" name="Google Shape;322;p19"/>
          <p:cNvPicPr preferRelativeResize="0"/>
          <p:nvPr/>
        </p:nvPicPr>
        <p:blipFill>
          <a:blip r:embed="rId5">
            <a:alphaModFix/>
          </a:blip>
          <a:stretch>
            <a:fillRect/>
          </a:stretch>
        </p:blipFill>
        <p:spPr>
          <a:xfrm>
            <a:off x="1101890" y="4089978"/>
            <a:ext cx="416401" cy="364347"/>
          </a:xfrm>
          <a:prstGeom prst="rect">
            <a:avLst/>
          </a:prstGeom>
          <a:noFill/>
          <a:ln>
            <a:noFill/>
          </a:ln>
        </p:spPr>
      </p:pic>
      <p:pic>
        <p:nvPicPr>
          <p:cNvPr id="323" name="Google Shape;323;p19"/>
          <p:cNvPicPr preferRelativeResize="0"/>
          <p:nvPr/>
        </p:nvPicPr>
        <p:blipFill>
          <a:blip r:embed="rId5">
            <a:alphaModFix/>
          </a:blip>
          <a:stretch>
            <a:fillRect/>
          </a:stretch>
        </p:blipFill>
        <p:spPr>
          <a:xfrm>
            <a:off x="1756850" y="4089978"/>
            <a:ext cx="416401" cy="364347"/>
          </a:xfrm>
          <a:prstGeom prst="rect">
            <a:avLst/>
          </a:prstGeom>
          <a:noFill/>
          <a:ln>
            <a:noFill/>
          </a:ln>
        </p:spPr>
      </p:pic>
      <p:pic>
        <p:nvPicPr>
          <p:cNvPr id="324" name="Google Shape;324;p19"/>
          <p:cNvPicPr preferRelativeResize="0"/>
          <p:nvPr/>
        </p:nvPicPr>
        <p:blipFill>
          <a:blip r:embed="rId5">
            <a:alphaModFix/>
          </a:blip>
          <a:stretch>
            <a:fillRect/>
          </a:stretch>
        </p:blipFill>
        <p:spPr>
          <a:xfrm>
            <a:off x="2412710" y="4089978"/>
            <a:ext cx="416401" cy="364347"/>
          </a:xfrm>
          <a:prstGeom prst="rect">
            <a:avLst/>
          </a:prstGeom>
          <a:noFill/>
          <a:ln>
            <a:noFill/>
          </a:ln>
        </p:spPr>
      </p:pic>
      <p:pic>
        <p:nvPicPr>
          <p:cNvPr id="325" name="Google Shape;325;p19"/>
          <p:cNvPicPr preferRelativeResize="0"/>
          <p:nvPr/>
        </p:nvPicPr>
        <p:blipFill>
          <a:blip r:embed="rId5">
            <a:alphaModFix/>
          </a:blip>
          <a:stretch>
            <a:fillRect/>
          </a:stretch>
        </p:blipFill>
        <p:spPr>
          <a:xfrm>
            <a:off x="3067670" y="4089978"/>
            <a:ext cx="416401" cy="364347"/>
          </a:xfrm>
          <a:prstGeom prst="rect">
            <a:avLst/>
          </a:prstGeom>
          <a:noFill/>
          <a:ln>
            <a:noFill/>
          </a:ln>
        </p:spPr>
      </p:pic>
      <p:pic>
        <p:nvPicPr>
          <p:cNvPr id="326" name="Google Shape;326;p19"/>
          <p:cNvPicPr preferRelativeResize="0"/>
          <p:nvPr/>
        </p:nvPicPr>
        <p:blipFill>
          <a:blip r:embed="rId5">
            <a:alphaModFix/>
          </a:blip>
          <a:stretch>
            <a:fillRect/>
          </a:stretch>
        </p:blipFill>
        <p:spPr>
          <a:xfrm>
            <a:off x="3723530" y="4089978"/>
            <a:ext cx="416401" cy="364347"/>
          </a:xfrm>
          <a:prstGeom prst="rect">
            <a:avLst/>
          </a:prstGeom>
          <a:noFill/>
          <a:ln>
            <a:noFill/>
          </a:ln>
        </p:spPr>
      </p:pic>
      <p:pic>
        <p:nvPicPr>
          <p:cNvPr id="327" name="Google Shape;327;p19"/>
          <p:cNvPicPr preferRelativeResize="0"/>
          <p:nvPr/>
        </p:nvPicPr>
        <p:blipFill>
          <a:blip r:embed="rId6">
            <a:alphaModFix/>
          </a:blip>
          <a:stretch>
            <a:fillRect/>
          </a:stretch>
        </p:blipFill>
        <p:spPr>
          <a:xfrm>
            <a:off x="4378490" y="4089978"/>
            <a:ext cx="416401" cy="364347"/>
          </a:xfrm>
          <a:prstGeom prst="rect">
            <a:avLst/>
          </a:prstGeom>
          <a:noFill/>
          <a:ln>
            <a:noFill/>
          </a:ln>
        </p:spPr>
      </p:pic>
      <p:pic>
        <p:nvPicPr>
          <p:cNvPr id="328" name="Google Shape;328;p19"/>
          <p:cNvPicPr preferRelativeResize="0"/>
          <p:nvPr/>
        </p:nvPicPr>
        <p:blipFill>
          <a:blip r:embed="rId6">
            <a:alphaModFix/>
          </a:blip>
          <a:stretch>
            <a:fillRect/>
          </a:stretch>
        </p:blipFill>
        <p:spPr>
          <a:xfrm>
            <a:off x="5034350" y="4089978"/>
            <a:ext cx="416401" cy="364347"/>
          </a:xfrm>
          <a:prstGeom prst="rect">
            <a:avLst/>
          </a:prstGeom>
          <a:noFill/>
          <a:ln>
            <a:noFill/>
          </a:ln>
        </p:spPr>
      </p:pic>
      <p:pic>
        <p:nvPicPr>
          <p:cNvPr id="329" name="Google Shape;329;p19"/>
          <p:cNvPicPr preferRelativeResize="0"/>
          <p:nvPr/>
        </p:nvPicPr>
        <p:blipFill>
          <a:blip r:embed="rId6">
            <a:alphaModFix/>
          </a:blip>
          <a:stretch>
            <a:fillRect/>
          </a:stretch>
        </p:blipFill>
        <p:spPr>
          <a:xfrm>
            <a:off x="5689310" y="4089978"/>
            <a:ext cx="416401" cy="364347"/>
          </a:xfrm>
          <a:prstGeom prst="rect">
            <a:avLst/>
          </a:prstGeom>
          <a:noFill/>
          <a:ln>
            <a:noFill/>
          </a:ln>
        </p:spPr>
      </p:pic>
      <p:pic>
        <p:nvPicPr>
          <p:cNvPr id="330" name="Google Shape;330;p19"/>
          <p:cNvPicPr preferRelativeResize="0"/>
          <p:nvPr/>
        </p:nvPicPr>
        <p:blipFill>
          <a:blip r:embed="rId6">
            <a:alphaModFix/>
          </a:blip>
          <a:stretch>
            <a:fillRect/>
          </a:stretch>
        </p:blipFill>
        <p:spPr>
          <a:xfrm>
            <a:off x="6344270" y="4089978"/>
            <a:ext cx="416401" cy="364347"/>
          </a:xfrm>
          <a:prstGeom prst="rect">
            <a:avLst/>
          </a:prstGeom>
          <a:noFill/>
          <a:ln>
            <a:noFill/>
          </a:ln>
        </p:spPr>
      </p:pic>
      <p:pic>
        <p:nvPicPr>
          <p:cNvPr id="331" name="Google Shape;331;p19"/>
          <p:cNvPicPr preferRelativeResize="0"/>
          <p:nvPr/>
        </p:nvPicPr>
        <p:blipFill>
          <a:blip r:embed="rId6">
            <a:alphaModFix/>
          </a:blip>
          <a:stretch>
            <a:fillRect/>
          </a:stretch>
        </p:blipFill>
        <p:spPr>
          <a:xfrm>
            <a:off x="6999230" y="4089978"/>
            <a:ext cx="416401" cy="364347"/>
          </a:xfrm>
          <a:prstGeom prst="rect">
            <a:avLst/>
          </a:prstGeom>
          <a:noFill/>
          <a:ln>
            <a:noFill/>
          </a:ln>
        </p:spPr>
      </p:pic>
      <p:pic>
        <p:nvPicPr>
          <p:cNvPr id="332" name="Google Shape;332;p19"/>
          <p:cNvPicPr preferRelativeResize="0"/>
          <p:nvPr/>
        </p:nvPicPr>
        <p:blipFill>
          <a:blip r:embed="rId4">
            <a:alphaModFix/>
          </a:blip>
          <a:stretch>
            <a:fillRect/>
          </a:stretch>
        </p:blipFill>
        <p:spPr>
          <a:xfrm>
            <a:off x="1756850" y="6470877"/>
            <a:ext cx="416394" cy="425050"/>
          </a:xfrm>
          <a:prstGeom prst="rect">
            <a:avLst/>
          </a:prstGeom>
          <a:noFill/>
          <a:ln>
            <a:noFill/>
          </a:ln>
        </p:spPr>
      </p:pic>
      <p:pic>
        <p:nvPicPr>
          <p:cNvPr id="333" name="Google Shape;333;p19"/>
          <p:cNvPicPr preferRelativeResize="0"/>
          <p:nvPr/>
        </p:nvPicPr>
        <p:blipFill>
          <a:blip r:embed="rId4">
            <a:alphaModFix/>
          </a:blip>
          <a:stretch>
            <a:fillRect/>
          </a:stretch>
        </p:blipFill>
        <p:spPr>
          <a:xfrm>
            <a:off x="2412709" y="6470877"/>
            <a:ext cx="416394" cy="425050"/>
          </a:xfrm>
          <a:prstGeom prst="rect">
            <a:avLst/>
          </a:prstGeom>
          <a:noFill/>
          <a:ln>
            <a:noFill/>
          </a:ln>
        </p:spPr>
      </p:pic>
      <p:pic>
        <p:nvPicPr>
          <p:cNvPr id="334" name="Google Shape;334;p19"/>
          <p:cNvPicPr preferRelativeResize="0"/>
          <p:nvPr/>
        </p:nvPicPr>
        <p:blipFill>
          <a:blip r:embed="rId4">
            <a:alphaModFix/>
          </a:blip>
          <a:stretch>
            <a:fillRect/>
          </a:stretch>
        </p:blipFill>
        <p:spPr>
          <a:xfrm>
            <a:off x="3067670" y="6470877"/>
            <a:ext cx="416394" cy="425050"/>
          </a:xfrm>
          <a:prstGeom prst="rect">
            <a:avLst/>
          </a:prstGeom>
          <a:noFill/>
          <a:ln>
            <a:noFill/>
          </a:ln>
        </p:spPr>
      </p:pic>
      <p:pic>
        <p:nvPicPr>
          <p:cNvPr id="335" name="Google Shape;335;p19"/>
          <p:cNvPicPr preferRelativeResize="0"/>
          <p:nvPr/>
        </p:nvPicPr>
        <p:blipFill>
          <a:blip r:embed="rId4">
            <a:alphaModFix/>
          </a:blip>
          <a:stretch>
            <a:fillRect/>
          </a:stretch>
        </p:blipFill>
        <p:spPr>
          <a:xfrm>
            <a:off x="3723529" y="6470877"/>
            <a:ext cx="416394" cy="425050"/>
          </a:xfrm>
          <a:prstGeom prst="rect">
            <a:avLst/>
          </a:prstGeom>
          <a:noFill/>
          <a:ln>
            <a:noFill/>
          </a:ln>
        </p:spPr>
      </p:pic>
      <p:pic>
        <p:nvPicPr>
          <p:cNvPr id="336" name="Google Shape;336;p19"/>
          <p:cNvPicPr preferRelativeResize="0"/>
          <p:nvPr/>
        </p:nvPicPr>
        <p:blipFill>
          <a:blip r:embed="rId4">
            <a:alphaModFix/>
          </a:blip>
          <a:stretch>
            <a:fillRect/>
          </a:stretch>
        </p:blipFill>
        <p:spPr>
          <a:xfrm>
            <a:off x="4378490" y="6470877"/>
            <a:ext cx="416394" cy="425050"/>
          </a:xfrm>
          <a:prstGeom prst="rect">
            <a:avLst/>
          </a:prstGeom>
          <a:noFill/>
          <a:ln>
            <a:noFill/>
          </a:ln>
        </p:spPr>
      </p:pic>
      <p:pic>
        <p:nvPicPr>
          <p:cNvPr id="337" name="Google Shape;337;p19"/>
          <p:cNvPicPr preferRelativeResize="0"/>
          <p:nvPr/>
        </p:nvPicPr>
        <p:blipFill>
          <a:blip r:embed="rId4">
            <a:alphaModFix/>
          </a:blip>
          <a:stretch>
            <a:fillRect/>
          </a:stretch>
        </p:blipFill>
        <p:spPr>
          <a:xfrm>
            <a:off x="5034349" y="6470877"/>
            <a:ext cx="416394" cy="425050"/>
          </a:xfrm>
          <a:prstGeom prst="rect">
            <a:avLst/>
          </a:prstGeom>
          <a:noFill/>
          <a:ln>
            <a:noFill/>
          </a:ln>
        </p:spPr>
      </p:pic>
      <p:pic>
        <p:nvPicPr>
          <p:cNvPr id="338" name="Google Shape;338;p19"/>
          <p:cNvPicPr preferRelativeResize="0"/>
          <p:nvPr/>
        </p:nvPicPr>
        <p:blipFill>
          <a:blip r:embed="rId7">
            <a:alphaModFix/>
          </a:blip>
          <a:stretch>
            <a:fillRect/>
          </a:stretch>
        </p:blipFill>
        <p:spPr>
          <a:xfrm>
            <a:off x="5689309" y="6470877"/>
            <a:ext cx="416394" cy="425050"/>
          </a:xfrm>
          <a:prstGeom prst="rect">
            <a:avLst/>
          </a:prstGeom>
          <a:noFill/>
          <a:ln>
            <a:noFill/>
          </a:ln>
        </p:spPr>
      </p:pic>
      <p:pic>
        <p:nvPicPr>
          <p:cNvPr id="339" name="Google Shape;339;p19"/>
          <p:cNvPicPr preferRelativeResize="0"/>
          <p:nvPr/>
        </p:nvPicPr>
        <p:blipFill>
          <a:blip r:embed="rId7">
            <a:alphaModFix/>
          </a:blip>
          <a:stretch>
            <a:fillRect/>
          </a:stretch>
        </p:blipFill>
        <p:spPr>
          <a:xfrm>
            <a:off x="6344270" y="6470877"/>
            <a:ext cx="416394" cy="425050"/>
          </a:xfrm>
          <a:prstGeom prst="rect">
            <a:avLst/>
          </a:prstGeom>
          <a:noFill/>
          <a:ln>
            <a:noFill/>
          </a:ln>
        </p:spPr>
      </p:pic>
      <p:pic>
        <p:nvPicPr>
          <p:cNvPr id="340" name="Google Shape;340;p19"/>
          <p:cNvPicPr preferRelativeResize="0"/>
          <p:nvPr/>
        </p:nvPicPr>
        <p:blipFill>
          <a:blip r:embed="rId7">
            <a:alphaModFix/>
          </a:blip>
          <a:stretch>
            <a:fillRect/>
          </a:stretch>
        </p:blipFill>
        <p:spPr>
          <a:xfrm>
            <a:off x="6999230" y="6470877"/>
            <a:ext cx="416394" cy="425050"/>
          </a:xfrm>
          <a:prstGeom prst="rect">
            <a:avLst/>
          </a:prstGeom>
          <a:noFill/>
          <a:ln>
            <a:noFill/>
          </a:ln>
        </p:spPr>
      </p:pic>
      <p:pic>
        <p:nvPicPr>
          <p:cNvPr id="341" name="Google Shape;341;p19"/>
          <p:cNvPicPr preferRelativeResize="0"/>
          <p:nvPr/>
        </p:nvPicPr>
        <p:blipFill>
          <a:blip r:embed="rId3">
            <a:alphaModFix/>
          </a:blip>
          <a:stretch>
            <a:fillRect/>
          </a:stretch>
        </p:blipFill>
        <p:spPr>
          <a:xfrm>
            <a:off x="1746239" y="8729751"/>
            <a:ext cx="416401" cy="416399"/>
          </a:xfrm>
          <a:prstGeom prst="rect">
            <a:avLst/>
          </a:prstGeom>
          <a:noFill/>
          <a:ln>
            <a:noFill/>
          </a:ln>
        </p:spPr>
      </p:pic>
      <p:pic>
        <p:nvPicPr>
          <p:cNvPr id="342" name="Google Shape;342;p19"/>
          <p:cNvPicPr preferRelativeResize="0"/>
          <p:nvPr/>
        </p:nvPicPr>
        <p:blipFill>
          <a:blip r:embed="rId3">
            <a:alphaModFix/>
          </a:blip>
          <a:stretch>
            <a:fillRect/>
          </a:stretch>
        </p:blipFill>
        <p:spPr>
          <a:xfrm>
            <a:off x="2431140" y="8729751"/>
            <a:ext cx="416401" cy="416399"/>
          </a:xfrm>
          <a:prstGeom prst="rect">
            <a:avLst/>
          </a:prstGeom>
          <a:noFill/>
          <a:ln>
            <a:noFill/>
          </a:ln>
        </p:spPr>
      </p:pic>
      <p:pic>
        <p:nvPicPr>
          <p:cNvPr id="343" name="Google Shape;343;p19"/>
          <p:cNvPicPr preferRelativeResize="0"/>
          <p:nvPr/>
        </p:nvPicPr>
        <p:blipFill>
          <a:blip r:embed="rId8">
            <a:alphaModFix/>
          </a:blip>
          <a:stretch>
            <a:fillRect/>
          </a:stretch>
        </p:blipFill>
        <p:spPr>
          <a:xfrm>
            <a:off x="3071580" y="8729751"/>
            <a:ext cx="416401" cy="416399"/>
          </a:xfrm>
          <a:prstGeom prst="rect">
            <a:avLst/>
          </a:prstGeom>
          <a:noFill/>
          <a:ln>
            <a:noFill/>
          </a:ln>
        </p:spPr>
      </p:pic>
      <p:pic>
        <p:nvPicPr>
          <p:cNvPr id="344" name="Google Shape;344;p19"/>
          <p:cNvPicPr preferRelativeResize="0"/>
          <p:nvPr/>
        </p:nvPicPr>
        <p:blipFill>
          <a:blip r:embed="rId8">
            <a:alphaModFix/>
          </a:blip>
          <a:stretch>
            <a:fillRect/>
          </a:stretch>
        </p:blipFill>
        <p:spPr>
          <a:xfrm>
            <a:off x="3727439" y="8729751"/>
            <a:ext cx="416401" cy="416399"/>
          </a:xfrm>
          <a:prstGeom prst="rect">
            <a:avLst/>
          </a:prstGeom>
          <a:noFill/>
          <a:ln>
            <a:noFill/>
          </a:ln>
        </p:spPr>
      </p:pic>
      <p:pic>
        <p:nvPicPr>
          <p:cNvPr id="345" name="Google Shape;345;p19"/>
          <p:cNvPicPr preferRelativeResize="0"/>
          <p:nvPr/>
        </p:nvPicPr>
        <p:blipFill>
          <a:blip r:embed="rId8">
            <a:alphaModFix/>
          </a:blip>
          <a:stretch>
            <a:fillRect/>
          </a:stretch>
        </p:blipFill>
        <p:spPr>
          <a:xfrm>
            <a:off x="4367879" y="8729751"/>
            <a:ext cx="416401" cy="416399"/>
          </a:xfrm>
          <a:prstGeom prst="rect">
            <a:avLst/>
          </a:prstGeom>
          <a:noFill/>
          <a:ln>
            <a:noFill/>
          </a:ln>
        </p:spPr>
      </p:pic>
      <p:pic>
        <p:nvPicPr>
          <p:cNvPr id="346" name="Google Shape;346;p19"/>
          <p:cNvPicPr preferRelativeResize="0"/>
          <p:nvPr/>
        </p:nvPicPr>
        <p:blipFill>
          <a:blip r:embed="rId8">
            <a:alphaModFix/>
          </a:blip>
          <a:stretch>
            <a:fillRect/>
          </a:stretch>
        </p:blipFill>
        <p:spPr>
          <a:xfrm>
            <a:off x="5052780" y="8729751"/>
            <a:ext cx="416401" cy="416399"/>
          </a:xfrm>
          <a:prstGeom prst="rect">
            <a:avLst/>
          </a:prstGeom>
          <a:noFill/>
          <a:ln>
            <a:noFill/>
          </a:ln>
        </p:spPr>
      </p:pic>
      <p:pic>
        <p:nvPicPr>
          <p:cNvPr id="347" name="Google Shape;347;p19"/>
          <p:cNvPicPr preferRelativeResize="0"/>
          <p:nvPr/>
        </p:nvPicPr>
        <p:blipFill>
          <a:blip r:embed="rId8">
            <a:alphaModFix/>
          </a:blip>
          <a:stretch>
            <a:fillRect/>
          </a:stretch>
        </p:blipFill>
        <p:spPr>
          <a:xfrm>
            <a:off x="5693219" y="8729751"/>
            <a:ext cx="416401" cy="416399"/>
          </a:xfrm>
          <a:prstGeom prst="rect">
            <a:avLst/>
          </a:prstGeom>
          <a:noFill/>
          <a:ln>
            <a:noFill/>
          </a:ln>
        </p:spPr>
      </p:pic>
      <p:pic>
        <p:nvPicPr>
          <p:cNvPr id="348" name="Google Shape;348;p19"/>
          <p:cNvPicPr preferRelativeResize="0"/>
          <p:nvPr/>
        </p:nvPicPr>
        <p:blipFill>
          <a:blip r:embed="rId8">
            <a:alphaModFix/>
          </a:blip>
          <a:stretch>
            <a:fillRect/>
          </a:stretch>
        </p:blipFill>
        <p:spPr>
          <a:xfrm>
            <a:off x="6363599" y="8729751"/>
            <a:ext cx="416401" cy="416399"/>
          </a:xfrm>
          <a:prstGeom prst="rect">
            <a:avLst/>
          </a:prstGeom>
          <a:noFill/>
          <a:ln>
            <a:noFill/>
          </a:ln>
        </p:spPr>
      </p:pic>
      <p:pic>
        <p:nvPicPr>
          <p:cNvPr id="349" name="Google Shape;349;p19"/>
          <p:cNvPicPr preferRelativeResize="0"/>
          <p:nvPr/>
        </p:nvPicPr>
        <p:blipFill>
          <a:blip r:embed="rId8">
            <a:alphaModFix/>
          </a:blip>
          <a:stretch>
            <a:fillRect/>
          </a:stretch>
        </p:blipFill>
        <p:spPr>
          <a:xfrm>
            <a:off x="7004039" y="8729751"/>
            <a:ext cx="416401" cy="4163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20"/>
          <p:cNvPicPr preferRelativeResize="0"/>
          <p:nvPr/>
        </p:nvPicPr>
        <p:blipFill rotWithShape="1">
          <a:blip r:embed="rId3">
            <a:alphaModFix/>
          </a:blip>
          <a:srcRect l="10960" r="14402" b="20724"/>
          <a:stretch/>
        </p:blipFill>
        <p:spPr>
          <a:xfrm rot="5400000">
            <a:off x="-1503614" y="1503613"/>
            <a:ext cx="10287002" cy="7279775"/>
          </a:xfrm>
          <a:prstGeom prst="rect">
            <a:avLst/>
          </a:prstGeom>
          <a:noFill/>
          <a:ln>
            <a:noFill/>
          </a:ln>
        </p:spPr>
      </p:pic>
      <p:sp>
        <p:nvSpPr>
          <p:cNvPr id="367" name="Google Shape;367;p20"/>
          <p:cNvSpPr txBox="1"/>
          <p:nvPr/>
        </p:nvSpPr>
        <p:spPr>
          <a:xfrm>
            <a:off x="8598030" y="1290241"/>
            <a:ext cx="9486770" cy="1428083"/>
          </a:xfrm>
          <a:prstGeom prst="rect">
            <a:avLst/>
          </a:prstGeom>
          <a:noFill/>
          <a:ln>
            <a:noFill/>
          </a:ln>
        </p:spPr>
        <p:txBody>
          <a:bodyPr spcFirstLastPara="1" wrap="square" lIns="0" tIns="0" rIns="0" bIns="0" anchor="t" anchorCtr="0">
            <a:spAutoFit/>
          </a:bodyPr>
          <a:lstStyle/>
          <a:p>
            <a:pPr marL="0" marR="0" lvl="0" indent="0" algn="l" rtl="0">
              <a:lnSpc>
                <a:spcPct val="116000"/>
              </a:lnSpc>
              <a:spcBef>
                <a:spcPts val="0"/>
              </a:spcBef>
              <a:spcAft>
                <a:spcPts val="0"/>
              </a:spcAft>
              <a:buNone/>
            </a:pPr>
            <a:r>
              <a:rPr lang="da-DK" sz="6600" b="0" i="0" dirty="0">
                <a:solidFill>
                  <a:srgbClr val="374151"/>
                </a:solidFill>
                <a:effectLst/>
                <a:latin typeface="Quicksand Medium" pitchFamily="2" charset="0"/>
              </a:rPr>
              <a:t>LEDNINGENS RAPPORT </a:t>
            </a:r>
            <a:br>
              <a:rPr lang="da-DK" sz="6600" dirty="0">
                <a:latin typeface="Quicksand Medium" pitchFamily="2" charset="0"/>
              </a:rPr>
            </a:br>
            <a:endParaRPr dirty="0">
              <a:latin typeface="Quicksand Medium" pitchFamily="2" charset="0"/>
            </a:endParaRPr>
          </a:p>
        </p:txBody>
      </p:sp>
      <p:sp>
        <p:nvSpPr>
          <p:cNvPr id="368" name="Google Shape;368;p20"/>
          <p:cNvSpPr txBox="1"/>
          <p:nvPr/>
        </p:nvSpPr>
        <p:spPr>
          <a:xfrm>
            <a:off x="8598029" y="2394828"/>
            <a:ext cx="8567023" cy="689419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sv-SE" sz="2000" dirty="0">
                <a:latin typeface="Quicksand Medium" pitchFamily="2" charset="0"/>
              </a:rPr>
              <a:t>Här ska ni beskriva med gruppens egna ord hur förloppet har gått och vad ni har lärt er (ersätt nonsens-texten med er utvärdering) ...</a:t>
            </a:r>
            <a:r>
              <a:rPr lang="en-US" sz="2000" dirty="0">
                <a:solidFill>
                  <a:srgbClr val="999999"/>
                </a:solidFill>
                <a:latin typeface="Quicksand Medium" pitchFamily="2" charset="0"/>
              </a:rPr>
              <a:t>Lorem Khaled Ipsum is a major key to success. In life there will be road blocks but we will over come it. Lion! I’m giving you cloth talk, cloth. Special cloth alert, cut from a special cloth. Congratulations, you played yourself. Congratulations, you played yourself. They will try to close the door on you, just open it. Hammock talk come soon. Learning is cool, but knowing is better, and I know the key to success. You see that bamboo behind me though, you see that bamboo? </a:t>
            </a:r>
            <a:r>
              <a:rPr lang="en-US" sz="2000" dirty="0" err="1">
                <a:solidFill>
                  <a:srgbClr val="999999"/>
                </a:solidFill>
                <a:latin typeface="Quicksand Medium" pitchFamily="2" charset="0"/>
              </a:rPr>
              <a:t>Ain’t</a:t>
            </a:r>
            <a:r>
              <a:rPr lang="en-US" sz="2000" dirty="0">
                <a:solidFill>
                  <a:srgbClr val="999999"/>
                </a:solidFill>
                <a:latin typeface="Quicksand Medium" pitchFamily="2" charset="0"/>
              </a:rPr>
              <a:t> </a:t>
            </a:r>
            <a:r>
              <a:rPr lang="en-US" sz="2000" dirty="0" err="1">
                <a:solidFill>
                  <a:srgbClr val="999999"/>
                </a:solidFill>
                <a:latin typeface="Quicksand Medium" pitchFamily="2" charset="0"/>
              </a:rPr>
              <a:t>nothin</a:t>
            </a:r>
            <a:r>
              <a:rPr lang="en-US" sz="2000" dirty="0">
                <a:solidFill>
                  <a:srgbClr val="999999"/>
                </a:solidFill>
                <a:latin typeface="Quicksand Medium" pitchFamily="2" charset="0"/>
              </a:rPr>
              <a:t>’ like bamboo. Bless up. I’m up to something. Life is what you make it, so let’s make it. </a:t>
            </a:r>
            <a:r>
              <a:rPr lang="en-US" sz="2000" dirty="0" err="1">
                <a:solidFill>
                  <a:srgbClr val="999999"/>
                </a:solidFill>
                <a:latin typeface="Quicksand Medium" pitchFamily="2" charset="0"/>
              </a:rPr>
              <a:t>Eliptical</a:t>
            </a:r>
            <a:r>
              <a:rPr lang="en-US" sz="2000" dirty="0">
                <a:solidFill>
                  <a:srgbClr val="999999"/>
                </a:solidFill>
                <a:latin typeface="Quicksand Medium" pitchFamily="2" charset="0"/>
              </a:rPr>
              <a:t> talk. To be successful you’ve got to work hard, to make history, simple, you’ve got to make it. Watch your back, but more importantly when you get out the shower, dry your back, it’s a cold world out there. Of course they don’t want us to eat our breakfast, so we are going to enjoy our breakfast. Congratulations, you played yourself.</a:t>
            </a:r>
            <a:endParaRPr sz="2000" dirty="0">
              <a:solidFill>
                <a:srgbClr val="999999"/>
              </a:solidFill>
              <a:latin typeface="Quicksand Medium" pitchFamily="2" charset="0"/>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TotalTime>
  <Words>987</Words>
  <Application>Microsoft Office PowerPoint</Application>
  <PresentationFormat>Personnalisé</PresentationFormat>
  <Paragraphs>121</Paragraphs>
  <Slides>8</Slides>
  <Notes>8</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Arial</vt:lpstr>
      <vt:lpstr>Calibri</vt:lpstr>
      <vt:lpstr>Quicksand Medium</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Aslak Gottlieb</dc:creator>
  <cp:lastModifiedBy>M.B.</cp:lastModifiedBy>
  <cp:revision>6</cp:revision>
  <dcterms:modified xsi:type="dcterms:W3CDTF">2024-09-03T19:26:13Z</dcterms:modified>
</cp:coreProperties>
</file>