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modernComment_100_0.xml" ContentType="application/vnd.ms-powerpoint.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7FC4E99-FDA9-A66C-2920-B96F4223821D}" name="M.B." initials="MB" userId="M.B." providerId="None"/>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6" d="100"/>
          <a:sy n="106" d="100"/>
        </p:scale>
        <p:origin x="732" y="2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 B" userId="bd12c9d8136ec891" providerId="LiveId" clId="{9B370DCB-81C3-41D1-BE6A-912DA5D8B356}"/>
    <pc:docChg chg="custSel modSld">
      <pc:chgData name="M B" userId="bd12c9d8136ec891" providerId="LiveId" clId="{9B370DCB-81C3-41D1-BE6A-912DA5D8B356}" dt="2024-09-01T13:42:06.004" v="5042" actId="6549"/>
      <pc:docMkLst>
        <pc:docMk/>
      </pc:docMkLst>
      <pc:sldChg chg="modSp mod">
        <pc:chgData name="M B" userId="bd12c9d8136ec891" providerId="LiveId" clId="{9B370DCB-81C3-41D1-BE6A-912DA5D8B356}" dt="2024-09-01T11:16:39.629" v="22" actId="1076"/>
        <pc:sldMkLst>
          <pc:docMk/>
          <pc:sldMk cId="0" sldId="256"/>
        </pc:sldMkLst>
        <pc:spChg chg="mod">
          <ac:chgData name="M B" userId="bd12c9d8136ec891" providerId="LiveId" clId="{9B370DCB-81C3-41D1-BE6A-912DA5D8B356}" dt="2024-09-01T11:16:20.155" v="21" actId="1076"/>
          <ac:spMkLst>
            <pc:docMk/>
            <pc:sldMk cId="0" sldId="256"/>
            <ac:spMk id="2" creationId="{E3AF103D-649D-D720-AEC0-100A7614E4A4}"/>
          </ac:spMkLst>
        </pc:spChg>
        <pc:spChg chg="mod">
          <ac:chgData name="M B" userId="bd12c9d8136ec891" providerId="LiveId" clId="{9B370DCB-81C3-41D1-BE6A-912DA5D8B356}" dt="2024-09-01T11:16:13.832" v="18" actId="20577"/>
          <ac:spMkLst>
            <pc:docMk/>
            <pc:sldMk cId="0" sldId="256"/>
            <ac:spMk id="54" creationId="{00000000-0000-0000-0000-000000000000}"/>
          </ac:spMkLst>
        </pc:spChg>
        <pc:spChg chg="mod">
          <ac:chgData name="M B" userId="bd12c9d8136ec891" providerId="LiveId" clId="{9B370DCB-81C3-41D1-BE6A-912DA5D8B356}" dt="2024-09-01T11:16:17.367" v="19" actId="20577"/>
          <ac:spMkLst>
            <pc:docMk/>
            <pc:sldMk cId="0" sldId="256"/>
            <ac:spMk id="55" creationId="{00000000-0000-0000-0000-000000000000}"/>
          </ac:spMkLst>
        </pc:spChg>
        <pc:picChg chg="mod">
          <ac:chgData name="M B" userId="bd12c9d8136ec891" providerId="LiveId" clId="{9B370DCB-81C3-41D1-BE6A-912DA5D8B356}" dt="2024-09-01T11:16:39.629" v="22" actId="1076"/>
          <ac:picMkLst>
            <pc:docMk/>
            <pc:sldMk cId="0" sldId="256"/>
            <ac:picMk id="6" creationId="{B498BBD5-5CC8-447C-17C9-0D1388687B42}"/>
          </ac:picMkLst>
        </pc:picChg>
      </pc:sldChg>
      <pc:sldChg chg="modSp mod">
        <pc:chgData name="M B" userId="bd12c9d8136ec891" providerId="LiveId" clId="{9B370DCB-81C3-41D1-BE6A-912DA5D8B356}" dt="2024-09-01T11:20:48.615" v="263" actId="20577"/>
        <pc:sldMkLst>
          <pc:docMk/>
          <pc:sldMk cId="0" sldId="257"/>
        </pc:sldMkLst>
        <pc:spChg chg="mod">
          <ac:chgData name="M B" userId="bd12c9d8136ec891" providerId="LiveId" clId="{9B370DCB-81C3-41D1-BE6A-912DA5D8B356}" dt="2024-09-01T11:18:00.446" v="27" actId="20577"/>
          <ac:spMkLst>
            <pc:docMk/>
            <pc:sldMk cId="0" sldId="257"/>
            <ac:spMk id="60" creationId="{00000000-0000-0000-0000-000000000000}"/>
          </ac:spMkLst>
        </pc:spChg>
        <pc:spChg chg="mod">
          <ac:chgData name="M B" userId="bd12c9d8136ec891" providerId="LiveId" clId="{9B370DCB-81C3-41D1-BE6A-912DA5D8B356}" dt="2024-09-01T11:20:48.615" v="263" actId="20577"/>
          <ac:spMkLst>
            <pc:docMk/>
            <pc:sldMk cId="0" sldId="257"/>
            <ac:spMk id="61" creationId="{00000000-0000-0000-0000-000000000000}"/>
          </ac:spMkLst>
        </pc:spChg>
      </pc:sldChg>
      <pc:sldChg chg="modSp mod">
        <pc:chgData name="M B" userId="bd12c9d8136ec891" providerId="LiveId" clId="{9B370DCB-81C3-41D1-BE6A-912DA5D8B356}" dt="2024-09-01T11:26:20.496" v="708" actId="20577"/>
        <pc:sldMkLst>
          <pc:docMk/>
          <pc:sldMk cId="0" sldId="258"/>
        </pc:sldMkLst>
        <pc:spChg chg="mod">
          <ac:chgData name="M B" userId="bd12c9d8136ec891" providerId="LiveId" clId="{9B370DCB-81C3-41D1-BE6A-912DA5D8B356}" dt="2024-09-01T11:22:57.425" v="281" actId="6549"/>
          <ac:spMkLst>
            <pc:docMk/>
            <pc:sldMk cId="0" sldId="258"/>
            <ac:spMk id="69" creationId="{00000000-0000-0000-0000-000000000000}"/>
          </ac:spMkLst>
        </pc:spChg>
        <pc:spChg chg="mod">
          <ac:chgData name="M B" userId="bd12c9d8136ec891" providerId="LiveId" clId="{9B370DCB-81C3-41D1-BE6A-912DA5D8B356}" dt="2024-09-01T11:26:20.496" v="708" actId="20577"/>
          <ac:spMkLst>
            <pc:docMk/>
            <pc:sldMk cId="0" sldId="258"/>
            <ac:spMk id="70" creationId="{00000000-0000-0000-0000-000000000000}"/>
          </ac:spMkLst>
        </pc:spChg>
      </pc:sldChg>
      <pc:sldChg chg="modSp mod">
        <pc:chgData name="M B" userId="bd12c9d8136ec891" providerId="LiveId" clId="{9B370DCB-81C3-41D1-BE6A-912DA5D8B356}" dt="2024-09-01T11:27:46.214" v="918" actId="6549"/>
        <pc:sldMkLst>
          <pc:docMk/>
          <pc:sldMk cId="0" sldId="259"/>
        </pc:sldMkLst>
        <pc:spChg chg="mod">
          <ac:chgData name="M B" userId="bd12c9d8136ec891" providerId="LiveId" clId="{9B370DCB-81C3-41D1-BE6A-912DA5D8B356}" dt="2024-09-01T11:26:37.010" v="724" actId="6549"/>
          <ac:spMkLst>
            <pc:docMk/>
            <pc:sldMk cId="0" sldId="259"/>
            <ac:spMk id="78" creationId="{00000000-0000-0000-0000-000000000000}"/>
          </ac:spMkLst>
        </pc:spChg>
        <pc:spChg chg="mod">
          <ac:chgData name="M B" userId="bd12c9d8136ec891" providerId="LiveId" clId="{9B370DCB-81C3-41D1-BE6A-912DA5D8B356}" dt="2024-09-01T11:27:46.214" v="918" actId="6549"/>
          <ac:spMkLst>
            <pc:docMk/>
            <pc:sldMk cId="0" sldId="259"/>
            <ac:spMk id="79" creationId="{00000000-0000-0000-0000-000000000000}"/>
          </ac:spMkLst>
        </pc:spChg>
      </pc:sldChg>
      <pc:sldChg chg="modSp mod">
        <pc:chgData name="M B" userId="bd12c9d8136ec891" providerId="LiveId" clId="{9B370DCB-81C3-41D1-BE6A-912DA5D8B356}" dt="2024-09-01T11:30:55.716" v="1160" actId="6549"/>
        <pc:sldMkLst>
          <pc:docMk/>
          <pc:sldMk cId="0" sldId="260"/>
        </pc:sldMkLst>
        <pc:spChg chg="mod">
          <ac:chgData name="M B" userId="bd12c9d8136ec891" providerId="LiveId" clId="{9B370DCB-81C3-41D1-BE6A-912DA5D8B356}" dt="2024-09-01T11:28:30.403" v="945" actId="255"/>
          <ac:spMkLst>
            <pc:docMk/>
            <pc:sldMk cId="0" sldId="260"/>
            <ac:spMk id="87" creationId="{00000000-0000-0000-0000-000000000000}"/>
          </ac:spMkLst>
        </pc:spChg>
        <pc:spChg chg="mod">
          <ac:chgData name="M B" userId="bd12c9d8136ec891" providerId="LiveId" clId="{9B370DCB-81C3-41D1-BE6A-912DA5D8B356}" dt="2024-09-01T11:30:55.716" v="1160" actId="6549"/>
          <ac:spMkLst>
            <pc:docMk/>
            <pc:sldMk cId="0" sldId="260"/>
            <ac:spMk id="88" creationId="{00000000-0000-0000-0000-000000000000}"/>
          </ac:spMkLst>
        </pc:spChg>
      </pc:sldChg>
      <pc:sldChg chg="modSp mod">
        <pc:chgData name="M B" userId="bd12c9d8136ec891" providerId="LiveId" clId="{9B370DCB-81C3-41D1-BE6A-912DA5D8B356}" dt="2024-09-01T11:35:55.539" v="1570" actId="20577"/>
        <pc:sldMkLst>
          <pc:docMk/>
          <pc:sldMk cId="0" sldId="261"/>
        </pc:sldMkLst>
        <pc:spChg chg="mod">
          <ac:chgData name="M B" userId="bd12c9d8136ec891" providerId="LiveId" clId="{9B370DCB-81C3-41D1-BE6A-912DA5D8B356}" dt="2024-09-01T11:31:34.196" v="1189" actId="6549"/>
          <ac:spMkLst>
            <pc:docMk/>
            <pc:sldMk cId="0" sldId="261"/>
            <ac:spMk id="96" creationId="{00000000-0000-0000-0000-000000000000}"/>
          </ac:spMkLst>
        </pc:spChg>
        <pc:spChg chg="mod">
          <ac:chgData name="M B" userId="bd12c9d8136ec891" providerId="LiveId" clId="{9B370DCB-81C3-41D1-BE6A-912DA5D8B356}" dt="2024-09-01T11:35:55.539" v="1570" actId="20577"/>
          <ac:spMkLst>
            <pc:docMk/>
            <pc:sldMk cId="0" sldId="261"/>
            <ac:spMk id="97" creationId="{00000000-0000-0000-0000-000000000000}"/>
          </ac:spMkLst>
        </pc:spChg>
      </pc:sldChg>
      <pc:sldChg chg="modSp mod">
        <pc:chgData name="M B" userId="bd12c9d8136ec891" providerId="LiveId" clId="{9B370DCB-81C3-41D1-BE6A-912DA5D8B356}" dt="2024-09-01T11:43:55.044" v="2393" actId="20577"/>
        <pc:sldMkLst>
          <pc:docMk/>
          <pc:sldMk cId="0" sldId="262"/>
        </pc:sldMkLst>
        <pc:spChg chg="mod">
          <ac:chgData name="M B" userId="bd12c9d8136ec891" providerId="LiveId" clId="{9B370DCB-81C3-41D1-BE6A-912DA5D8B356}" dt="2024-09-01T11:36:10.794" v="1581" actId="6549"/>
          <ac:spMkLst>
            <pc:docMk/>
            <pc:sldMk cId="0" sldId="262"/>
            <ac:spMk id="105" creationId="{00000000-0000-0000-0000-000000000000}"/>
          </ac:spMkLst>
        </pc:spChg>
        <pc:spChg chg="mod">
          <ac:chgData name="M B" userId="bd12c9d8136ec891" providerId="LiveId" clId="{9B370DCB-81C3-41D1-BE6A-912DA5D8B356}" dt="2024-09-01T11:43:55.044" v="2393" actId="20577"/>
          <ac:spMkLst>
            <pc:docMk/>
            <pc:sldMk cId="0" sldId="262"/>
            <ac:spMk id="106" creationId="{00000000-0000-0000-0000-000000000000}"/>
          </ac:spMkLst>
        </pc:spChg>
      </pc:sldChg>
      <pc:sldChg chg="modSp mod">
        <pc:chgData name="M B" userId="bd12c9d8136ec891" providerId="LiveId" clId="{9B370DCB-81C3-41D1-BE6A-912DA5D8B356}" dt="2024-09-01T11:50:07.155" v="2831" actId="6549"/>
        <pc:sldMkLst>
          <pc:docMk/>
          <pc:sldMk cId="0" sldId="263"/>
        </pc:sldMkLst>
        <pc:spChg chg="mod">
          <ac:chgData name="M B" userId="bd12c9d8136ec891" providerId="LiveId" clId="{9B370DCB-81C3-41D1-BE6A-912DA5D8B356}" dt="2024-09-01T11:44:45.490" v="2428" actId="6549"/>
          <ac:spMkLst>
            <pc:docMk/>
            <pc:sldMk cId="0" sldId="263"/>
            <ac:spMk id="114" creationId="{00000000-0000-0000-0000-000000000000}"/>
          </ac:spMkLst>
        </pc:spChg>
        <pc:spChg chg="mod">
          <ac:chgData name="M B" userId="bd12c9d8136ec891" providerId="LiveId" clId="{9B370DCB-81C3-41D1-BE6A-912DA5D8B356}" dt="2024-09-01T11:50:07.155" v="2831" actId="6549"/>
          <ac:spMkLst>
            <pc:docMk/>
            <pc:sldMk cId="0" sldId="263"/>
            <ac:spMk id="115" creationId="{00000000-0000-0000-0000-000000000000}"/>
          </ac:spMkLst>
        </pc:spChg>
      </pc:sldChg>
      <pc:sldChg chg="modSp mod">
        <pc:chgData name="M B" userId="bd12c9d8136ec891" providerId="LiveId" clId="{9B370DCB-81C3-41D1-BE6A-912DA5D8B356}" dt="2024-09-01T13:22:43.902" v="3604" actId="6549"/>
        <pc:sldMkLst>
          <pc:docMk/>
          <pc:sldMk cId="0" sldId="264"/>
        </pc:sldMkLst>
        <pc:spChg chg="mod">
          <ac:chgData name="M B" userId="bd12c9d8136ec891" providerId="LiveId" clId="{9B370DCB-81C3-41D1-BE6A-912DA5D8B356}" dt="2024-09-01T11:50:54.811" v="2875" actId="6549"/>
          <ac:spMkLst>
            <pc:docMk/>
            <pc:sldMk cId="0" sldId="264"/>
            <ac:spMk id="123" creationId="{00000000-0000-0000-0000-000000000000}"/>
          </ac:spMkLst>
        </pc:spChg>
        <pc:spChg chg="mod">
          <ac:chgData name="M B" userId="bd12c9d8136ec891" providerId="LiveId" clId="{9B370DCB-81C3-41D1-BE6A-912DA5D8B356}" dt="2024-09-01T13:22:43.902" v="3604" actId="6549"/>
          <ac:spMkLst>
            <pc:docMk/>
            <pc:sldMk cId="0" sldId="264"/>
            <ac:spMk id="124" creationId="{00000000-0000-0000-0000-000000000000}"/>
          </ac:spMkLst>
        </pc:spChg>
      </pc:sldChg>
      <pc:sldChg chg="modSp mod">
        <pc:chgData name="M B" userId="bd12c9d8136ec891" providerId="LiveId" clId="{9B370DCB-81C3-41D1-BE6A-912DA5D8B356}" dt="2024-09-01T13:31:02.489" v="4332" actId="6549"/>
        <pc:sldMkLst>
          <pc:docMk/>
          <pc:sldMk cId="0" sldId="265"/>
        </pc:sldMkLst>
        <pc:spChg chg="mod">
          <ac:chgData name="M B" userId="bd12c9d8136ec891" providerId="LiveId" clId="{9B370DCB-81C3-41D1-BE6A-912DA5D8B356}" dt="2024-09-01T13:23:21.611" v="3648" actId="255"/>
          <ac:spMkLst>
            <pc:docMk/>
            <pc:sldMk cId="0" sldId="265"/>
            <ac:spMk id="133" creationId="{00000000-0000-0000-0000-000000000000}"/>
          </ac:spMkLst>
        </pc:spChg>
        <pc:spChg chg="mod">
          <ac:chgData name="M B" userId="bd12c9d8136ec891" providerId="LiveId" clId="{9B370DCB-81C3-41D1-BE6A-912DA5D8B356}" dt="2024-09-01T13:31:02.489" v="4332" actId="6549"/>
          <ac:spMkLst>
            <pc:docMk/>
            <pc:sldMk cId="0" sldId="265"/>
            <ac:spMk id="134" creationId="{00000000-0000-0000-0000-000000000000}"/>
          </ac:spMkLst>
        </pc:spChg>
      </pc:sldChg>
      <pc:sldChg chg="modSp mod">
        <pc:chgData name="M B" userId="bd12c9d8136ec891" providerId="LiveId" clId="{9B370DCB-81C3-41D1-BE6A-912DA5D8B356}" dt="2024-09-01T13:38:04.010" v="4745" actId="6549"/>
        <pc:sldMkLst>
          <pc:docMk/>
          <pc:sldMk cId="0" sldId="266"/>
        </pc:sldMkLst>
        <pc:spChg chg="mod">
          <ac:chgData name="M B" userId="bd12c9d8136ec891" providerId="LiveId" clId="{9B370DCB-81C3-41D1-BE6A-912DA5D8B356}" dt="2024-09-01T13:31:09.891" v="4334" actId="20577"/>
          <ac:spMkLst>
            <pc:docMk/>
            <pc:sldMk cId="0" sldId="266"/>
            <ac:spMk id="143" creationId="{00000000-0000-0000-0000-000000000000}"/>
          </ac:spMkLst>
        </pc:spChg>
        <pc:spChg chg="mod">
          <ac:chgData name="M B" userId="bd12c9d8136ec891" providerId="LiveId" clId="{9B370DCB-81C3-41D1-BE6A-912DA5D8B356}" dt="2024-09-01T13:31:29.577" v="4365" actId="20577"/>
          <ac:spMkLst>
            <pc:docMk/>
            <pc:sldMk cId="0" sldId="266"/>
            <ac:spMk id="144" creationId="{00000000-0000-0000-0000-000000000000}"/>
          </ac:spMkLst>
        </pc:spChg>
        <pc:spChg chg="mod">
          <ac:chgData name="M B" userId="bd12c9d8136ec891" providerId="LiveId" clId="{9B370DCB-81C3-41D1-BE6A-912DA5D8B356}" dt="2024-09-01T13:38:04.010" v="4745" actId="6549"/>
          <ac:spMkLst>
            <pc:docMk/>
            <pc:sldMk cId="0" sldId="266"/>
            <ac:spMk id="145" creationId="{00000000-0000-0000-0000-000000000000}"/>
          </ac:spMkLst>
        </pc:spChg>
        <pc:graphicFrameChg chg="modGraphic">
          <ac:chgData name="M B" userId="bd12c9d8136ec891" providerId="LiveId" clId="{9B370DCB-81C3-41D1-BE6A-912DA5D8B356}" dt="2024-09-01T13:36:16.030" v="4611" actId="6549"/>
          <ac:graphicFrameMkLst>
            <pc:docMk/>
            <pc:sldMk cId="0" sldId="266"/>
            <ac:graphicFrameMk id="2" creationId="{81C355C2-FAC4-D61A-11B1-E7DB773E7ED1}"/>
          </ac:graphicFrameMkLst>
        </pc:graphicFrameChg>
      </pc:sldChg>
      <pc:sldChg chg="modSp mod">
        <pc:chgData name="M B" userId="bd12c9d8136ec891" providerId="LiveId" clId="{9B370DCB-81C3-41D1-BE6A-912DA5D8B356}" dt="2024-09-01T13:39:32.709" v="4834" actId="6549"/>
        <pc:sldMkLst>
          <pc:docMk/>
          <pc:sldMk cId="0" sldId="267"/>
        </pc:sldMkLst>
        <pc:spChg chg="mod">
          <ac:chgData name="M B" userId="bd12c9d8136ec891" providerId="LiveId" clId="{9B370DCB-81C3-41D1-BE6A-912DA5D8B356}" dt="2024-09-01T13:38:27.922" v="4763" actId="20577"/>
          <ac:spMkLst>
            <pc:docMk/>
            <pc:sldMk cId="0" sldId="267"/>
            <ac:spMk id="151" creationId="{00000000-0000-0000-0000-000000000000}"/>
          </ac:spMkLst>
        </pc:spChg>
        <pc:spChg chg="mod">
          <ac:chgData name="M B" userId="bd12c9d8136ec891" providerId="LiveId" clId="{9B370DCB-81C3-41D1-BE6A-912DA5D8B356}" dt="2024-09-01T13:39:32.709" v="4834" actId="6549"/>
          <ac:spMkLst>
            <pc:docMk/>
            <pc:sldMk cId="0" sldId="267"/>
            <ac:spMk id="152" creationId="{00000000-0000-0000-0000-000000000000}"/>
          </ac:spMkLst>
        </pc:spChg>
      </pc:sldChg>
      <pc:sldChg chg="modSp mod">
        <pc:chgData name="M B" userId="bd12c9d8136ec891" providerId="LiveId" clId="{9B370DCB-81C3-41D1-BE6A-912DA5D8B356}" dt="2024-09-01T13:42:06.004" v="5042" actId="6549"/>
        <pc:sldMkLst>
          <pc:docMk/>
          <pc:sldMk cId="0" sldId="268"/>
        </pc:sldMkLst>
        <pc:spChg chg="mod">
          <ac:chgData name="M B" userId="bd12c9d8136ec891" providerId="LiveId" clId="{9B370DCB-81C3-41D1-BE6A-912DA5D8B356}" dt="2024-09-01T13:39:50.361" v="4850" actId="6549"/>
          <ac:spMkLst>
            <pc:docMk/>
            <pc:sldMk cId="0" sldId="268"/>
            <ac:spMk id="161" creationId="{00000000-0000-0000-0000-000000000000}"/>
          </ac:spMkLst>
        </pc:spChg>
        <pc:spChg chg="mod">
          <ac:chgData name="M B" userId="bd12c9d8136ec891" providerId="LiveId" clId="{9B370DCB-81C3-41D1-BE6A-912DA5D8B356}" dt="2024-09-01T13:40:01.234" v="4859" actId="20577"/>
          <ac:spMkLst>
            <pc:docMk/>
            <pc:sldMk cId="0" sldId="268"/>
            <ac:spMk id="162" creationId="{00000000-0000-0000-0000-000000000000}"/>
          </ac:spMkLst>
        </pc:spChg>
        <pc:spChg chg="mod">
          <ac:chgData name="M B" userId="bd12c9d8136ec891" providerId="LiveId" clId="{9B370DCB-81C3-41D1-BE6A-912DA5D8B356}" dt="2024-09-01T13:42:06.004" v="5042" actId="6549"/>
          <ac:spMkLst>
            <pc:docMk/>
            <pc:sldMk cId="0" sldId="268"/>
            <ac:spMk id="163" creationId="{00000000-0000-0000-0000-000000000000}"/>
          </ac:spMkLst>
        </pc:spChg>
      </pc:sldChg>
    </pc:docChg>
  </pc:docChgLst>
  <pc:docChgLst>
    <pc:chgData name="M B" userId="bd12c9d8136ec891" providerId="LiveId" clId="{7F62ADDD-A127-4353-8049-DF50AC0B873A}"/>
    <pc:docChg chg="custSel modSld">
      <pc:chgData name="M B" userId="bd12c9d8136ec891" providerId="LiveId" clId="{7F62ADDD-A127-4353-8049-DF50AC0B873A}" dt="2024-09-04T09:18:08.754" v="0" actId="313"/>
      <pc:docMkLst>
        <pc:docMk/>
      </pc:docMkLst>
      <pc:sldChg chg="modSp mod">
        <pc:chgData name="M B" userId="bd12c9d8136ec891" providerId="LiveId" clId="{7F62ADDD-A127-4353-8049-DF50AC0B873A}" dt="2024-09-04T09:18:08.754" v="0" actId="313"/>
        <pc:sldMkLst>
          <pc:docMk/>
          <pc:sldMk cId="0" sldId="266"/>
        </pc:sldMkLst>
        <pc:spChg chg="mod">
          <ac:chgData name="M B" userId="bd12c9d8136ec891" providerId="LiveId" clId="{7F62ADDD-A127-4353-8049-DF50AC0B873A}" dt="2024-09-04T09:18:08.754" v="0" actId="313"/>
          <ac:spMkLst>
            <pc:docMk/>
            <pc:sldMk cId="0" sldId="266"/>
            <ac:spMk id="143" creationId="{00000000-0000-0000-0000-000000000000}"/>
          </ac:spMkLst>
        </pc:spChg>
      </pc:sldChg>
    </pc:docChg>
  </pc:docChgLst>
</pc:chgInfo>
</file>

<file path=ppt/comments/modernComment_100_0.xml><?xml version="1.0" encoding="utf-8"?>
<p188:cmLst xmlns:a="http://schemas.openxmlformats.org/drawingml/2006/main" xmlns:r="http://schemas.openxmlformats.org/officeDocument/2006/relationships" xmlns:p188="http://schemas.microsoft.com/office/powerpoint/2018/8/main">
  <p188:cm id="{953362D6-9750-467A-A769-ED67DE149A96}" authorId="{87FC4E99-FDA9-A66C-2920-B96F4223821D}" created="2024-09-01T11:17:28.720">
    <ac:deMkLst xmlns:ac="http://schemas.microsoft.com/office/drawing/2013/main/command">
      <pc:docMk xmlns:pc="http://schemas.microsoft.com/office/powerpoint/2013/main/command"/>
      <pc:sldMk xmlns:pc="http://schemas.microsoft.com/office/powerpoint/2013/main/command" cId="0" sldId="256"/>
      <ac:spMk id="2" creationId="{E3AF103D-649D-D720-AEC0-100A7614E4A4}"/>
    </ac:deMkLst>
    <p188:pos x="2324195" y="6092825"/>
    <p188:txBody>
      <a:bodyPr/>
      <a:lstStyle/>
      <a:p>
        <a:r>
          <a:rPr lang="sv-SE"/>
          <a:t>Aktiekampen</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05DE8A-9A75-407B-8959-2F0E371FB1B7}" type="datetimeFigureOut">
              <a:rPr lang="da-DK" smtClean="0"/>
              <a:t>04-09-2024</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62481B-EDD2-45AB-A458-817F9AE623F9}" type="slidenum">
              <a:rPr lang="da-DK" smtClean="0"/>
              <a:t>‹N°›</a:t>
            </a:fld>
            <a:endParaRPr lang="da-DK"/>
          </a:p>
        </p:txBody>
      </p:sp>
    </p:spTree>
    <p:extLst>
      <p:ext uri="{BB962C8B-B14F-4D97-AF65-F5344CB8AC3E}">
        <p14:creationId xmlns:p14="http://schemas.microsoft.com/office/powerpoint/2010/main" val="2339510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2570b0d75df_0_1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2570b0d75df_0_1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2570b0d75df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2570b0d75df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2570b0d75df_0_1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2570b0d75df_0_1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2570b0d75df_0_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2570b0d75df_0_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2570b0d75df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2570b0d75df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2570b0d75df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2570b0d75df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2570b0d75df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2570b0d75df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2570b0d75df_0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2570b0d75df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2570b0d75df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2570b0d75df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2570b0d75df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2570b0d75df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2570b0d75df_0_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2570b0d75df_0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2570b0d75df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2570b0d75df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CBA399-A3D0-B063-C025-E78EE09A6C5F}"/>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9769AABF-63E3-2297-CF92-61D0DBB1E20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2D1DC837-55A0-1080-D806-BD72B7A351B8}"/>
              </a:ext>
            </a:extLst>
          </p:cNvPr>
          <p:cNvSpPr>
            <a:spLocks noGrp="1"/>
          </p:cNvSpPr>
          <p:nvPr>
            <p:ph type="dt" sz="half" idx="10"/>
          </p:nvPr>
        </p:nvSpPr>
        <p:spPr/>
        <p:txBody>
          <a:bodyPr/>
          <a:lstStyle/>
          <a:p>
            <a:fld id="{3F13CA52-7BDD-43E9-AC9B-63146F89EDE8}" type="datetimeFigureOut">
              <a:rPr lang="da-DK" smtClean="0"/>
              <a:t>04-09-2024</a:t>
            </a:fld>
            <a:endParaRPr lang="da-DK"/>
          </a:p>
        </p:txBody>
      </p:sp>
      <p:sp>
        <p:nvSpPr>
          <p:cNvPr id="5" name="Pladsholder til sidefod 4">
            <a:extLst>
              <a:ext uri="{FF2B5EF4-FFF2-40B4-BE49-F238E27FC236}">
                <a16:creationId xmlns:a16="http://schemas.microsoft.com/office/drawing/2014/main" id="{70E4A84F-D9E0-10B0-033E-077D0B5DE0C6}"/>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B9A45387-91D2-B592-E805-B525F3910D38}"/>
              </a:ext>
            </a:extLst>
          </p:cNvPr>
          <p:cNvSpPr>
            <a:spLocks noGrp="1"/>
          </p:cNvSpPr>
          <p:nvPr>
            <p:ph type="sldNum" sz="quarter" idx="12"/>
          </p:nvPr>
        </p:nvSpPr>
        <p:spPr/>
        <p:txBody>
          <a:bodyPr/>
          <a:lstStyle/>
          <a:p>
            <a:fld id="{2C6892B4-749F-417C-801B-115A75544627}" type="slidenum">
              <a:rPr lang="da-DK" smtClean="0"/>
              <a:t>‹N°›</a:t>
            </a:fld>
            <a:endParaRPr lang="da-DK"/>
          </a:p>
        </p:txBody>
      </p:sp>
    </p:spTree>
    <p:extLst>
      <p:ext uri="{BB962C8B-B14F-4D97-AF65-F5344CB8AC3E}">
        <p14:creationId xmlns:p14="http://schemas.microsoft.com/office/powerpoint/2010/main" val="40198571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72D88C-B5BD-15B7-E41D-D213C2C24F89}"/>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95E5BD81-24DC-9C80-4825-5A453CF92027}"/>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50E9454C-C4C7-F614-ED72-2230E8F5362F}"/>
              </a:ext>
            </a:extLst>
          </p:cNvPr>
          <p:cNvSpPr>
            <a:spLocks noGrp="1"/>
          </p:cNvSpPr>
          <p:nvPr>
            <p:ph type="dt" sz="half" idx="10"/>
          </p:nvPr>
        </p:nvSpPr>
        <p:spPr/>
        <p:txBody>
          <a:bodyPr/>
          <a:lstStyle/>
          <a:p>
            <a:fld id="{3F13CA52-7BDD-43E9-AC9B-63146F89EDE8}" type="datetimeFigureOut">
              <a:rPr lang="da-DK" smtClean="0"/>
              <a:t>04-09-2024</a:t>
            </a:fld>
            <a:endParaRPr lang="da-DK"/>
          </a:p>
        </p:txBody>
      </p:sp>
      <p:sp>
        <p:nvSpPr>
          <p:cNvPr id="5" name="Pladsholder til sidefod 4">
            <a:extLst>
              <a:ext uri="{FF2B5EF4-FFF2-40B4-BE49-F238E27FC236}">
                <a16:creationId xmlns:a16="http://schemas.microsoft.com/office/drawing/2014/main" id="{57CE1D3A-4046-BC05-0749-5C3D90B7D760}"/>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B4F9A211-34A5-10A4-EC28-26E77305A74A}"/>
              </a:ext>
            </a:extLst>
          </p:cNvPr>
          <p:cNvSpPr>
            <a:spLocks noGrp="1"/>
          </p:cNvSpPr>
          <p:nvPr>
            <p:ph type="sldNum" sz="quarter" idx="12"/>
          </p:nvPr>
        </p:nvSpPr>
        <p:spPr/>
        <p:txBody>
          <a:bodyPr/>
          <a:lstStyle/>
          <a:p>
            <a:fld id="{2C6892B4-749F-417C-801B-115A75544627}" type="slidenum">
              <a:rPr lang="da-DK" smtClean="0"/>
              <a:t>‹N°›</a:t>
            </a:fld>
            <a:endParaRPr lang="da-DK"/>
          </a:p>
        </p:txBody>
      </p:sp>
    </p:spTree>
    <p:extLst>
      <p:ext uri="{BB962C8B-B14F-4D97-AF65-F5344CB8AC3E}">
        <p14:creationId xmlns:p14="http://schemas.microsoft.com/office/powerpoint/2010/main" val="36277729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6CEF0C99-F413-A068-4582-93483D3AA7E5}"/>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CD4FB259-9793-0746-DA58-063E1841F7D4}"/>
              </a:ext>
            </a:extLst>
          </p:cNvPr>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DA523A04-1997-3878-D606-2EDFC1E76456}"/>
              </a:ext>
            </a:extLst>
          </p:cNvPr>
          <p:cNvSpPr>
            <a:spLocks noGrp="1"/>
          </p:cNvSpPr>
          <p:nvPr>
            <p:ph type="dt" sz="half" idx="10"/>
          </p:nvPr>
        </p:nvSpPr>
        <p:spPr/>
        <p:txBody>
          <a:bodyPr/>
          <a:lstStyle/>
          <a:p>
            <a:fld id="{3F13CA52-7BDD-43E9-AC9B-63146F89EDE8}" type="datetimeFigureOut">
              <a:rPr lang="da-DK" smtClean="0"/>
              <a:t>04-09-2024</a:t>
            </a:fld>
            <a:endParaRPr lang="da-DK"/>
          </a:p>
        </p:txBody>
      </p:sp>
      <p:sp>
        <p:nvSpPr>
          <p:cNvPr id="5" name="Pladsholder til sidefod 4">
            <a:extLst>
              <a:ext uri="{FF2B5EF4-FFF2-40B4-BE49-F238E27FC236}">
                <a16:creationId xmlns:a16="http://schemas.microsoft.com/office/drawing/2014/main" id="{F3EF2CEE-4D73-2634-5B5D-662260C2F646}"/>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D329A0EE-8B64-92CF-004E-2C9066EED2D3}"/>
              </a:ext>
            </a:extLst>
          </p:cNvPr>
          <p:cNvSpPr>
            <a:spLocks noGrp="1"/>
          </p:cNvSpPr>
          <p:nvPr>
            <p:ph type="sldNum" sz="quarter" idx="12"/>
          </p:nvPr>
        </p:nvSpPr>
        <p:spPr/>
        <p:txBody>
          <a:bodyPr/>
          <a:lstStyle/>
          <a:p>
            <a:fld id="{2C6892B4-749F-417C-801B-115A75544627}" type="slidenum">
              <a:rPr lang="da-DK" smtClean="0"/>
              <a:t>‹N°›</a:t>
            </a:fld>
            <a:endParaRPr lang="da-DK"/>
          </a:p>
        </p:txBody>
      </p:sp>
    </p:spTree>
    <p:extLst>
      <p:ext uri="{BB962C8B-B14F-4D97-AF65-F5344CB8AC3E}">
        <p14:creationId xmlns:p14="http://schemas.microsoft.com/office/powerpoint/2010/main" val="3060323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da-DK" smtClean="0"/>
              <a:pPr/>
              <a:t>‹N°›</a:t>
            </a:fld>
            <a:endParaRPr lang="da-DK"/>
          </a:p>
        </p:txBody>
      </p:sp>
    </p:spTree>
    <p:extLst>
      <p:ext uri="{BB962C8B-B14F-4D97-AF65-F5344CB8AC3E}">
        <p14:creationId xmlns:p14="http://schemas.microsoft.com/office/powerpoint/2010/main" val="23807159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 name="Google Shape;37;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8" name="Google Shape;38;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9" name="Google Shape;39;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da-DK" smtClean="0"/>
              <a:pPr/>
              <a:t>‹N°›</a:t>
            </a:fld>
            <a:endParaRPr lang="da-DK"/>
          </a:p>
        </p:txBody>
      </p:sp>
    </p:spTree>
    <p:extLst>
      <p:ext uri="{BB962C8B-B14F-4D97-AF65-F5344CB8AC3E}">
        <p14:creationId xmlns:p14="http://schemas.microsoft.com/office/powerpoint/2010/main" val="13259345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CCCFB4-85FA-28E5-941E-726CF1C97262}"/>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9B247CA8-F278-5F90-56B8-0811896871AD}"/>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9D12748D-8B30-9B75-EBA8-1F38EE30EE1A}"/>
              </a:ext>
            </a:extLst>
          </p:cNvPr>
          <p:cNvSpPr>
            <a:spLocks noGrp="1"/>
          </p:cNvSpPr>
          <p:nvPr>
            <p:ph type="dt" sz="half" idx="10"/>
          </p:nvPr>
        </p:nvSpPr>
        <p:spPr/>
        <p:txBody>
          <a:bodyPr/>
          <a:lstStyle/>
          <a:p>
            <a:fld id="{3F13CA52-7BDD-43E9-AC9B-63146F89EDE8}" type="datetimeFigureOut">
              <a:rPr lang="da-DK" smtClean="0"/>
              <a:t>04-09-2024</a:t>
            </a:fld>
            <a:endParaRPr lang="da-DK"/>
          </a:p>
        </p:txBody>
      </p:sp>
      <p:sp>
        <p:nvSpPr>
          <p:cNvPr id="5" name="Pladsholder til sidefod 4">
            <a:extLst>
              <a:ext uri="{FF2B5EF4-FFF2-40B4-BE49-F238E27FC236}">
                <a16:creationId xmlns:a16="http://schemas.microsoft.com/office/drawing/2014/main" id="{40926FD6-E3BD-C937-2865-E0E599ED7720}"/>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5EF37D51-E7FC-7E95-1A86-29B00941F03D}"/>
              </a:ext>
            </a:extLst>
          </p:cNvPr>
          <p:cNvSpPr>
            <a:spLocks noGrp="1"/>
          </p:cNvSpPr>
          <p:nvPr>
            <p:ph type="sldNum" sz="quarter" idx="12"/>
          </p:nvPr>
        </p:nvSpPr>
        <p:spPr/>
        <p:txBody>
          <a:bodyPr/>
          <a:lstStyle/>
          <a:p>
            <a:fld id="{2C6892B4-749F-417C-801B-115A75544627}" type="slidenum">
              <a:rPr lang="da-DK" smtClean="0"/>
              <a:t>‹N°›</a:t>
            </a:fld>
            <a:endParaRPr lang="da-DK"/>
          </a:p>
        </p:txBody>
      </p:sp>
    </p:spTree>
    <p:extLst>
      <p:ext uri="{BB962C8B-B14F-4D97-AF65-F5344CB8AC3E}">
        <p14:creationId xmlns:p14="http://schemas.microsoft.com/office/powerpoint/2010/main" val="766069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C6C5D0-466E-6828-4F9D-D2F03F200669}"/>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F33A3EEA-BDBD-3E87-AA04-BB803BF318B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BB5EB43A-CCF8-2ED0-603A-ABCD78EEF998}"/>
              </a:ext>
            </a:extLst>
          </p:cNvPr>
          <p:cNvSpPr>
            <a:spLocks noGrp="1"/>
          </p:cNvSpPr>
          <p:nvPr>
            <p:ph type="dt" sz="half" idx="10"/>
          </p:nvPr>
        </p:nvSpPr>
        <p:spPr/>
        <p:txBody>
          <a:bodyPr/>
          <a:lstStyle/>
          <a:p>
            <a:fld id="{3F13CA52-7BDD-43E9-AC9B-63146F89EDE8}" type="datetimeFigureOut">
              <a:rPr lang="da-DK" smtClean="0"/>
              <a:t>04-09-2024</a:t>
            </a:fld>
            <a:endParaRPr lang="da-DK"/>
          </a:p>
        </p:txBody>
      </p:sp>
      <p:sp>
        <p:nvSpPr>
          <p:cNvPr id="5" name="Pladsholder til sidefod 4">
            <a:extLst>
              <a:ext uri="{FF2B5EF4-FFF2-40B4-BE49-F238E27FC236}">
                <a16:creationId xmlns:a16="http://schemas.microsoft.com/office/drawing/2014/main" id="{F0497D9B-2114-C046-12FC-6AC62A088B2D}"/>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7A67F60F-62C3-E485-D381-6FC14512255E}"/>
              </a:ext>
            </a:extLst>
          </p:cNvPr>
          <p:cNvSpPr>
            <a:spLocks noGrp="1"/>
          </p:cNvSpPr>
          <p:nvPr>
            <p:ph type="sldNum" sz="quarter" idx="12"/>
          </p:nvPr>
        </p:nvSpPr>
        <p:spPr/>
        <p:txBody>
          <a:bodyPr/>
          <a:lstStyle/>
          <a:p>
            <a:fld id="{2C6892B4-749F-417C-801B-115A75544627}" type="slidenum">
              <a:rPr lang="da-DK" smtClean="0"/>
              <a:t>‹N°›</a:t>
            </a:fld>
            <a:endParaRPr lang="da-DK"/>
          </a:p>
        </p:txBody>
      </p:sp>
    </p:spTree>
    <p:extLst>
      <p:ext uri="{BB962C8B-B14F-4D97-AF65-F5344CB8AC3E}">
        <p14:creationId xmlns:p14="http://schemas.microsoft.com/office/powerpoint/2010/main" val="9554873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69468F-30BC-5E0B-D314-16AF6F42015C}"/>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717CC926-C45B-805D-FD91-CD269A56E21D}"/>
              </a:ext>
            </a:extLst>
          </p:cNvPr>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6CABCBF7-DAA8-A5C3-3E38-3E471E533302}"/>
              </a:ext>
            </a:extLst>
          </p:cNvPr>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17022351-62DF-28CD-B1EF-0AC9B0EA6A6A}"/>
              </a:ext>
            </a:extLst>
          </p:cNvPr>
          <p:cNvSpPr>
            <a:spLocks noGrp="1"/>
          </p:cNvSpPr>
          <p:nvPr>
            <p:ph type="dt" sz="half" idx="10"/>
          </p:nvPr>
        </p:nvSpPr>
        <p:spPr/>
        <p:txBody>
          <a:bodyPr/>
          <a:lstStyle/>
          <a:p>
            <a:fld id="{3F13CA52-7BDD-43E9-AC9B-63146F89EDE8}" type="datetimeFigureOut">
              <a:rPr lang="da-DK" smtClean="0"/>
              <a:t>04-09-2024</a:t>
            </a:fld>
            <a:endParaRPr lang="da-DK"/>
          </a:p>
        </p:txBody>
      </p:sp>
      <p:sp>
        <p:nvSpPr>
          <p:cNvPr id="6" name="Pladsholder til sidefod 5">
            <a:extLst>
              <a:ext uri="{FF2B5EF4-FFF2-40B4-BE49-F238E27FC236}">
                <a16:creationId xmlns:a16="http://schemas.microsoft.com/office/drawing/2014/main" id="{A944623B-CD30-A2DC-92A0-28F2D46F6B54}"/>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659AFB9B-86E3-7589-7786-30A786232B1A}"/>
              </a:ext>
            </a:extLst>
          </p:cNvPr>
          <p:cNvSpPr>
            <a:spLocks noGrp="1"/>
          </p:cNvSpPr>
          <p:nvPr>
            <p:ph type="sldNum" sz="quarter" idx="12"/>
          </p:nvPr>
        </p:nvSpPr>
        <p:spPr/>
        <p:txBody>
          <a:bodyPr/>
          <a:lstStyle/>
          <a:p>
            <a:fld id="{2C6892B4-749F-417C-801B-115A75544627}" type="slidenum">
              <a:rPr lang="da-DK" smtClean="0"/>
              <a:t>‹N°›</a:t>
            </a:fld>
            <a:endParaRPr lang="da-DK"/>
          </a:p>
        </p:txBody>
      </p:sp>
    </p:spTree>
    <p:extLst>
      <p:ext uri="{BB962C8B-B14F-4D97-AF65-F5344CB8AC3E}">
        <p14:creationId xmlns:p14="http://schemas.microsoft.com/office/powerpoint/2010/main" val="2316671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DB91B5-1769-4A81-0BBA-5C6002EB3120}"/>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DF84F0E4-93FD-D240-CF08-42BD9397BD3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E97FF9ED-B614-5137-C685-971E14D95114}"/>
              </a:ext>
            </a:extLst>
          </p:cNvPr>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473ABF5A-B5F7-1CB4-5939-6E68193B3F9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834D7A92-09CA-3997-1931-5C81F0F78376}"/>
              </a:ext>
            </a:extLst>
          </p:cNvPr>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23E32A3D-AF60-8890-9CA4-7DB956AE3DC4}"/>
              </a:ext>
            </a:extLst>
          </p:cNvPr>
          <p:cNvSpPr>
            <a:spLocks noGrp="1"/>
          </p:cNvSpPr>
          <p:nvPr>
            <p:ph type="dt" sz="half" idx="10"/>
          </p:nvPr>
        </p:nvSpPr>
        <p:spPr/>
        <p:txBody>
          <a:bodyPr/>
          <a:lstStyle/>
          <a:p>
            <a:fld id="{3F13CA52-7BDD-43E9-AC9B-63146F89EDE8}" type="datetimeFigureOut">
              <a:rPr lang="da-DK" smtClean="0"/>
              <a:t>04-09-2024</a:t>
            </a:fld>
            <a:endParaRPr lang="da-DK"/>
          </a:p>
        </p:txBody>
      </p:sp>
      <p:sp>
        <p:nvSpPr>
          <p:cNvPr id="8" name="Pladsholder til sidefod 7">
            <a:extLst>
              <a:ext uri="{FF2B5EF4-FFF2-40B4-BE49-F238E27FC236}">
                <a16:creationId xmlns:a16="http://schemas.microsoft.com/office/drawing/2014/main" id="{6927211B-EF9E-B4E7-D682-C6414195BEED}"/>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5F93F1E9-509F-D415-63ED-00973CEE9AA7}"/>
              </a:ext>
            </a:extLst>
          </p:cNvPr>
          <p:cNvSpPr>
            <a:spLocks noGrp="1"/>
          </p:cNvSpPr>
          <p:nvPr>
            <p:ph type="sldNum" sz="quarter" idx="12"/>
          </p:nvPr>
        </p:nvSpPr>
        <p:spPr/>
        <p:txBody>
          <a:bodyPr/>
          <a:lstStyle/>
          <a:p>
            <a:fld id="{2C6892B4-749F-417C-801B-115A75544627}" type="slidenum">
              <a:rPr lang="da-DK" smtClean="0"/>
              <a:t>‹N°›</a:t>
            </a:fld>
            <a:endParaRPr lang="da-DK"/>
          </a:p>
        </p:txBody>
      </p:sp>
    </p:spTree>
    <p:extLst>
      <p:ext uri="{BB962C8B-B14F-4D97-AF65-F5344CB8AC3E}">
        <p14:creationId xmlns:p14="http://schemas.microsoft.com/office/powerpoint/2010/main" val="9456138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E1132B-0E4B-E58D-E904-9D6BE0F45A7C}"/>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86753447-2073-424D-362F-C118799D3342}"/>
              </a:ext>
            </a:extLst>
          </p:cNvPr>
          <p:cNvSpPr>
            <a:spLocks noGrp="1"/>
          </p:cNvSpPr>
          <p:nvPr>
            <p:ph type="dt" sz="half" idx="10"/>
          </p:nvPr>
        </p:nvSpPr>
        <p:spPr/>
        <p:txBody>
          <a:bodyPr/>
          <a:lstStyle/>
          <a:p>
            <a:fld id="{3F13CA52-7BDD-43E9-AC9B-63146F89EDE8}" type="datetimeFigureOut">
              <a:rPr lang="da-DK" smtClean="0"/>
              <a:t>04-09-2024</a:t>
            </a:fld>
            <a:endParaRPr lang="da-DK"/>
          </a:p>
        </p:txBody>
      </p:sp>
      <p:sp>
        <p:nvSpPr>
          <p:cNvPr id="4" name="Pladsholder til sidefod 3">
            <a:extLst>
              <a:ext uri="{FF2B5EF4-FFF2-40B4-BE49-F238E27FC236}">
                <a16:creationId xmlns:a16="http://schemas.microsoft.com/office/drawing/2014/main" id="{FB996B30-7CAC-E2C8-85D2-547C80078AB0}"/>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722AAC13-EF63-EBA3-7546-1BAE1A8DFB22}"/>
              </a:ext>
            </a:extLst>
          </p:cNvPr>
          <p:cNvSpPr>
            <a:spLocks noGrp="1"/>
          </p:cNvSpPr>
          <p:nvPr>
            <p:ph type="sldNum" sz="quarter" idx="12"/>
          </p:nvPr>
        </p:nvSpPr>
        <p:spPr/>
        <p:txBody>
          <a:bodyPr/>
          <a:lstStyle/>
          <a:p>
            <a:fld id="{2C6892B4-749F-417C-801B-115A75544627}" type="slidenum">
              <a:rPr lang="da-DK" smtClean="0"/>
              <a:t>‹N°›</a:t>
            </a:fld>
            <a:endParaRPr lang="da-DK"/>
          </a:p>
        </p:txBody>
      </p:sp>
    </p:spTree>
    <p:extLst>
      <p:ext uri="{BB962C8B-B14F-4D97-AF65-F5344CB8AC3E}">
        <p14:creationId xmlns:p14="http://schemas.microsoft.com/office/powerpoint/2010/main" val="16087737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8728DF44-EBD3-783B-102E-A041A03FFEB5}"/>
              </a:ext>
            </a:extLst>
          </p:cNvPr>
          <p:cNvSpPr>
            <a:spLocks noGrp="1"/>
          </p:cNvSpPr>
          <p:nvPr>
            <p:ph type="dt" sz="half" idx="10"/>
          </p:nvPr>
        </p:nvSpPr>
        <p:spPr/>
        <p:txBody>
          <a:bodyPr/>
          <a:lstStyle/>
          <a:p>
            <a:fld id="{3F13CA52-7BDD-43E9-AC9B-63146F89EDE8}" type="datetimeFigureOut">
              <a:rPr lang="da-DK" smtClean="0"/>
              <a:t>04-09-2024</a:t>
            </a:fld>
            <a:endParaRPr lang="da-DK"/>
          </a:p>
        </p:txBody>
      </p:sp>
      <p:sp>
        <p:nvSpPr>
          <p:cNvPr id="3" name="Pladsholder til sidefod 2">
            <a:extLst>
              <a:ext uri="{FF2B5EF4-FFF2-40B4-BE49-F238E27FC236}">
                <a16:creationId xmlns:a16="http://schemas.microsoft.com/office/drawing/2014/main" id="{D9D29B57-1DBE-EF90-FA33-194690DCC6F2}"/>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071E1743-D2E6-DFFC-240C-D0E45673AA58}"/>
              </a:ext>
            </a:extLst>
          </p:cNvPr>
          <p:cNvSpPr>
            <a:spLocks noGrp="1"/>
          </p:cNvSpPr>
          <p:nvPr>
            <p:ph type="sldNum" sz="quarter" idx="12"/>
          </p:nvPr>
        </p:nvSpPr>
        <p:spPr/>
        <p:txBody>
          <a:bodyPr/>
          <a:lstStyle/>
          <a:p>
            <a:fld id="{2C6892B4-749F-417C-801B-115A75544627}" type="slidenum">
              <a:rPr lang="da-DK" smtClean="0"/>
              <a:t>‹N°›</a:t>
            </a:fld>
            <a:endParaRPr lang="da-DK"/>
          </a:p>
        </p:txBody>
      </p:sp>
    </p:spTree>
    <p:extLst>
      <p:ext uri="{BB962C8B-B14F-4D97-AF65-F5344CB8AC3E}">
        <p14:creationId xmlns:p14="http://schemas.microsoft.com/office/powerpoint/2010/main" val="27426014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4F5DA6-739F-4991-1779-47E4E5C4B6B8}"/>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8371AA39-1FF4-90B8-1216-B315038DD1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125A369E-E885-F556-0773-E91B859EF7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EA803850-F75D-190E-03B9-576A20284ABD}"/>
              </a:ext>
            </a:extLst>
          </p:cNvPr>
          <p:cNvSpPr>
            <a:spLocks noGrp="1"/>
          </p:cNvSpPr>
          <p:nvPr>
            <p:ph type="dt" sz="half" idx="10"/>
          </p:nvPr>
        </p:nvSpPr>
        <p:spPr/>
        <p:txBody>
          <a:bodyPr/>
          <a:lstStyle/>
          <a:p>
            <a:fld id="{3F13CA52-7BDD-43E9-AC9B-63146F89EDE8}" type="datetimeFigureOut">
              <a:rPr lang="da-DK" smtClean="0"/>
              <a:t>04-09-2024</a:t>
            </a:fld>
            <a:endParaRPr lang="da-DK"/>
          </a:p>
        </p:txBody>
      </p:sp>
      <p:sp>
        <p:nvSpPr>
          <p:cNvPr id="6" name="Pladsholder til sidefod 5">
            <a:extLst>
              <a:ext uri="{FF2B5EF4-FFF2-40B4-BE49-F238E27FC236}">
                <a16:creationId xmlns:a16="http://schemas.microsoft.com/office/drawing/2014/main" id="{762C2819-C511-EC91-475B-D9D52291EC05}"/>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64C2531F-770A-73F7-00ED-C88C1EDF09B1}"/>
              </a:ext>
            </a:extLst>
          </p:cNvPr>
          <p:cNvSpPr>
            <a:spLocks noGrp="1"/>
          </p:cNvSpPr>
          <p:nvPr>
            <p:ph type="sldNum" sz="quarter" idx="12"/>
          </p:nvPr>
        </p:nvSpPr>
        <p:spPr/>
        <p:txBody>
          <a:bodyPr/>
          <a:lstStyle/>
          <a:p>
            <a:fld id="{2C6892B4-749F-417C-801B-115A75544627}" type="slidenum">
              <a:rPr lang="da-DK" smtClean="0"/>
              <a:t>‹N°›</a:t>
            </a:fld>
            <a:endParaRPr lang="da-DK"/>
          </a:p>
        </p:txBody>
      </p:sp>
    </p:spTree>
    <p:extLst>
      <p:ext uri="{BB962C8B-B14F-4D97-AF65-F5344CB8AC3E}">
        <p14:creationId xmlns:p14="http://schemas.microsoft.com/office/powerpoint/2010/main" val="3496923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4BC5A4-6EE8-563D-B830-CAC3EC769371}"/>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3ECCA3A8-3427-08AC-6D49-56B9A1D4ECC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E6932AF6-EB27-80B1-EEFB-4B957D37F4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A27FE55F-6BB7-C0D2-287A-89B873B4BC03}"/>
              </a:ext>
            </a:extLst>
          </p:cNvPr>
          <p:cNvSpPr>
            <a:spLocks noGrp="1"/>
          </p:cNvSpPr>
          <p:nvPr>
            <p:ph type="dt" sz="half" idx="10"/>
          </p:nvPr>
        </p:nvSpPr>
        <p:spPr/>
        <p:txBody>
          <a:bodyPr/>
          <a:lstStyle/>
          <a:p>
            <a:fld id="{3F13CA52-7BDD-43E9-AC9B-63146F89EDE8}" type="datetimeFigureOut">
              <a:rPr lang="da-DK" smtClean="0"/>
              <a:t>04-09-2024</a:t>
            </a:fld>
            <a:endParaRPr lang="da-DK"/>
          </a:p>
        </p:txBody>
      </p:sp>
      <p:sp>
        <p:nvSpPr>
          <p:cNvPr id="6" name="Pladsholder til sidefod 5">
            <a:extLst>
              <a:ext uri="{FF2B5EF4-FFF2-40B4-BE49-F238E27FC236}">
                <a16:creationId xmlns:a16="http://schemas.microsoft.com/office/drawing/2014/main" id="{EC5CE8BC-0607-DB80-52B6-BAA5E115C981}"/>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C0FF1A52-A70F-AF75-9D8F-41F37562F069}"/>
              </a:ext>
            </a:extLst>
          </p:cNvPr>
          <p:cNvSpPr>
            <a:spLocks noGrp="1"/>
          </p:cNvSpPr>
          <p:nvPr>
            <p:ph type="sldNum" sz="quarter" idx="12"/>
          </p:nvPr>
        </p:nvSpPr>
        <p:spPr/>
        <p:txBody>
          <a:bodyPr/>
          <a:lstStyle/>
          <a:p>
            <a:fld id="{2C6892B4-749F-417C-801B-115A75544627}" type="slidenum">
              <a:rPr lang="da-DK" smtClean="0"/>
              <a:t>‹N°›</a:t>
            </a:fld>
            <a:endParaRPr lang="da-DK"/>
          </a:p>
        </p:txBody>
      </p:sp>
    </p:spTree>
    <p:extLst>
      <p:ext uri="{BB962C8B-B14F-4D97-AF65-F5344CB8AC3E}">
        <p14:creationId xmlns:p14="http://schemas.microsoft.com/office/powerpoint/2010/main" val="8941786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18848EC7-09ED-FBDC-72A2-6D751175D5F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0CDE7B8F-19CE-900B-080A-B3DFC042DD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E1B36C85-8F09-0476-235E-A4045A3E6D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13CA52-7BDD-43E9-AC9B-63146F89EDE8}" type="datetimeFigureOut">
              <a:rPr lang="da-DK" smtClean="0"/>
              <a:t>04-09-2024</a:t>
            </a:fld>
            <a:endParaRPr lang="da-DK"/>
          </a:p>
        </p:txBody>
      </p:sp>
      <p:sp>
        <p:nvSpPr>
          <p:cNvPr id="5" name="Pladsholder til sidefod 4">
            <a:extLst>
              <a:ext uri="{FF2B5EF4-FFF2-40B4-BE49-F238E27FC236}">
                <a16:creationId xmlns:a16="http://schemas.microsoft.com/office/drawing/2014/main" id="{5587C0D1-BEB7-DB11-4F25-2A4FDEEA81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a:extLst>
              <a:ext uri="{FF2B5EF4-FFF2-40B4-BE49-F238E27FC236}">
                <a16:creationId xmlns:a16="http://schemas.microsoft.com/office/drawing/2014/main" id="{D7D6047C-70ED-A43B-B36E-D155677D65C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6892B4-749F-417C-801B-115A75544627}" type="slidenum">
              <a:rPr lang="da-DK" smtClean="0"/>
              <a:t>‹N°›</a:t>
            </a:fld>
            <a:endParaRPr lang="da-DK"/>
          </a:p>
        </p:txBody>
      </p:sp>
    </p:spTree>
    <p:extLst>
      <p:ext uri="{BB962C8B-B14F-4D97-AF65-F5344CB8AC3E}">
        <p14:creationId xmlns:p14="http://schemas.microsoft.com/office/powerpoint/2010/main" val="5113956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18/10/relationships/comments" Target="../comments/modernComment_100_0.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7.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2" name="Google Shape;107;p3">
            <a:extLst>
              <a:ext uri="{FF2B5EF4-FFF2-40B4-BE49-F238E27FC236}">
                <a16:creationId xmlns:a16="http://schemas.microsoft.com/office/drawing/2014/main" id="{E3AF103D-649D-D720-AEC0-100A7614E4A4}"/>
              </a:ext>
            </a:extLst>
          </p:cNvPr>
          <p:cNvSpPr/>
          <p:nvPr/>
        </p:nvSpPr>
        <p:spPr>
          <a:xfrm>
            <a:off x="-181070" y="0"/>
            <a:ext cx="12192000" cy="6858000"/>
          </a:xfrm>
          <a:prstGeom prst="rect">
            <a:avLst/>
          </a:prstGeom>
          <a:solidFill>
            <a:srgbClr val="323343"/>
          </a:solidFill>
          <a:ln>
            <a:noFill/>
          </a:ln>
          <a:effectLst/>
        </p:spPr>
        <p:txBody>
          <a:bodyPr spcFirstLastPara="1" wrap="square" lIns="121900" tIns="60933" rIns="121900" bIns="60933" anchor="ctr" anchorCtr="0">
            <a:noAutofit/>
          </a:bodyPr>
          <a:lstStyle/>
          <a:p>
            <a:pPr algn="ctr"/>
            <a:endParaRPr lang="da-DK" sz="2400" dirty="0">
              <a:solidFill>
                <a:schemeClr val="bg1"/>
              </a:solidFill>
              <a:latin typeface="Quicksand Medium" pitchFamily="2" charset="0"/>
              <a:ea typeface="Calibri"/>
              <a:cs typeface="Calibri"/>
              <a:sym typeface="Calibri"/>
            </a:endParaRPr>
          </a:p>
        </p:txBody>
      </p:sp>
      <p:sp>
        <p:nvSpPr>
          <p:cNvPr id="54" name="Google Shape;54;p13"/>
          <p:cNvSpPr txBox="1">
            <a:spLocks noGrp="1"/>
          </p:cNvSpPr>
          <p:nvPr>
            <p:ph type="ctrTitle"/>
          </p:nvPr>
        </p:nvSpPr>
        <p:spPr>
          <a:xfrm>
            <a:off x="415611" y="992767"/>
            <a:ext cx="8076011" cy="2736800"/>
          </a:xfrm>
          <a:prstGeom prst="rect">
            <a:avLst/>
          </a:prstGeom>
        </p:spPr>
        <p:txBody>
          <a:bodyPr spcFirstLastPara="1" vert="horz" wrap="square" lIns="121900" tIns="121900" rIns="121900" bIns="121900" rtlCol="0" anchor="t" anchorCtr="0">
            <a:noAutofit/>
          </a:bodyPr>
          <a:lstStyle/>
          <a:p>
            <a:pPr algn="l">
              <a:spcBef>
                <a:spcPts val="0"/>
              </a:spcBef>
              <a:buClr>
                <a:schemeClr val="dk1"/>
              </a:buClr>
              <a:buSzPts val="1100"/>
            </a:pPr>
            <a:r>
              <a:rPr lang="da" sz="4800" dirty="0">
                <a:solidFill>
                  <a:schemeClr val="bg1"/>
                </a:solidFill>
                <a:latin typeface="Quicksand Medium" pitchFamily="2" charset="0"/>
              </a:rPr>
              <a:t>Ekonomiskt grundförlopp med aktiehandel och investering</a:t>
            </a:r>
            <a:endParaRPr sz="4800" dirty="0">
              <a:solidFill>
                <a:schemeClr val="bg1"/>
              </a:solidFill>
              <a:latin typeface="Quicksand Medium" pitchFamily="2" charset="0"/>
            </a:endParaRPr>
          </a:p>
        </p:txBody>
      </p:sp>
      <p:sp>
        <p:nvSpPr>
          <p:cNvPr id="55" name="Google Shape;55;p13"/>
          <p:cNvSpPr txBox="1">
            <a:spLocks noGrp="1"/>
          </p:cNvSpPr>
          <p:nvPr>
            <p:ph type="subTitle" idx="1"/>
          </p:nvPr>
        </p:nvSpPr>
        <p:spPr>
          <a:xfrm>
            <a:off x="415611" y="3220601"/>
            <a:ext cx="5145653" cy="1981288"/>
          </a:xfrm>
          <a:prstGeom prst="rect">
            <a:avLst/>
          </a:prstGeom>
        </p:spPr>
        <p:txBody>
          <a:bodyPr spcFirstLastPara="1" vert="horz" wrap="square" lIns="121900" tIns="121900" rIns="121900" bIns="121900" rtlCol="0" anchor="t" anchorCtr="0">
            <a:normAutofit/>
          </a:bodyPr>
          <a:lstStyle/>
          <a:p>
            <a:pPr algn="l">
              <a:spcBef>
                <a:spcPts val="0"/>
              </a:spcBef>
            </a:pPr>
            <a:r>
              <a:rPr lang="da" dirty="0">
                <a:solidFill>
                  <a:schemeClr val="bg1"/>
                </a:solidFill>
                <a:latin typeface="Quicksand Medium" pitchFamily="2" charset="0"/>
              </a:rPr>
              <a:t>Introduktion till</a:t>
            </a:r>
          </a:p>
          <a:p>
            <a:pPr algn="l">
              <a:spcBef>
                <a:spcPts val="0"/>
              </a:spcBef>
            </a:pPr>
            <a:r>
              <a:rPr lang="da" dirty="0">
                <a:solidFill>
                  <a:schemeClr val="bg1"/>
                </a:solidFill>
                <a:latin typeface="Quicksand Medium" pitchFamily="2" charset="0"/>
              </a:rPr>
              <a:t>investering</a:t>
            </a:r>
            <a:endParaRPr dirty="0">
              <a:solidFill>
                <a:schemeClr val="bg1"/>
              </a:solidFill>
              <a:latin typeface="Quicksand Medium" pitchFamily="2" charset="0"/>
            </a:endParaRPr>
          </a:p>
          <a:p>
            <a:pPr algn="l">
              <a:spcBef>
                <a:spcPts val="0"/>
              </a:spcBef>
            </a:pPr>
            <a:r>
              <a:rPr lang="da" i="1" dirty="0">
                <a:solidFill>
                  <a:schemeClr val="bg1"/>
                </a:solidFill>
                <a:latin typeface="Quicksand Medium" pitchFamily="2" charset="0"/>
              </a:rPr>
              <a:t>Modul 1</a:t>
            </a:r>
            <a:endParaRPr i="1" dirty="0">
              <a:solidFill>
                <a:schemeClr val="bg1"/>
              </a:solidFill>
              <a:latin typeface="Quicksand Medium" pitchFamily="2" charset="0"/>
            </a:endParaRPr>
          </a:p>
        </p:txBody>
      </p:sp>
      <p:pic>
        <p:nvPicPr>
          <p:cNvPr id="4" name="Billede 3">
            <a:extLst>
              <a:ext uri="{FF2B5EF4-FFF2-40B4-BE49-F238E27FC236}">
                <a16:creationId xmlns:a16="http://schemas.microsoft.com/office/drawing/2014/main" id="{81D4DFAC-91AF-DB88-3F26-9306B00090B5}"/>
              </a:ext>
            </a:extLst>
          </p:cNvPr>
          <p:cNvPicPr>
            <a:picLocks noChangeAspect="1"/>
          </p:cNvPicPr>
          <p:nvPr/>
        </p:nvPicPr>
        <p:blipFill rotWithShape="1">
          <a:blip r:embed="rId4"/>
          <a:srcRect r="10008" b="14069"/>
          <a:stretch/>
        </p:blipFill>
        <p:spPr>
          <a:xfrm>
            <a:off x="4809830" y="2008737"/>
            <a:ext cx="7391549" cy="4852352"/>
          </a:xfrm>
          <a:prstGeom prst="rect">
            <a:avLst/>
          </a:prstGeom>
        </p:spPr>
      </p:pic>
      <p:pic>
        <p:nvPicPr>
          <p:cNvPr id="6" name="Grafik 5">
            <a:extLst>
              <a:ext uri="{FF2B5EF4-FFF2-40B4-BE49-F238E27FC236}">
                <a16:creationId xmlns:a16="http://schemas.microsoft.com/office/drawing/2014/main" id="{B498BBD5-5CC8-447C-17C9-0D1388687B4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20833" y="6136439"/>
            <a:ext cx="2082800" cy="304800"/>
          </a:xfrm>
          <a:prstGeom prst="rect">
            <a:avLst/>
          </a:prstGeom>
        </p:spPr>
      </p:pic>
    </p:spTree>
  </p:cSld>
  <p:clrMapOvr>
    <a:masterClrMapping/>
  </p:clrMapOvr>
  <p:extLst>
    <p:ext uri="{6950BFC3-D8DA-4A85-94F7-54DA5524770B}">
      <p188:commentRel xmlns:p188="http://schemas.microsoft.com/office/powerpoint/2018/8/main" r:id="rId3"/>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2"/>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bodyPr>
          <a:lstStyle/>
          <a:p>
            <a:r>
              <a:rPr lang="da" sz="3600" dirty="0">
                <a:solidFill>
                  <a:srgbClr val="30D4BC"/>
                </a:solidFill>
                <a:latin typeface="Quicksand Medium" pitchFamily="2" charset="0"/>
              </a:rPr>
              <a:t>Ekonomisk grundutbildning</a:t>
            </a:r>
            <a:br>
              <a:rPr lang="da" sz="3600" dirty="0">
                <a:solidFill>
                  <a:srgbClr val="30D4BC"/>
                </a:solidFill>
                <a:latin typeface="Quicksand Medium" pitchFamily="2" charset="0"/>
              </a:rPr>
            </a:br>
            <a:r>
              <a:rPr lang="da" sz="3600" dirty="0">
                <a:solidFill>
                  <a:srgbClr val="30D4BC"/>
                </a:solidFill>
                <a:latin typeface="Quicksand Medium" pitchFamily="2" charset="0"/>
              </a:rPr>
              <a:t>och investering - Samband</a:t>
            </a:r>
            <a:endParaRPr sz="3600" dirty="0">
              <a:solidFill>
                <a:srgbClr val="30D4BC"/>
              </a:solidFill>
              <a:latin typeface="Quicksand Medium" pitchFamily="2" charset="0"/>
            </a:endParaRPr>
          </a:p>
        </p:txBody>
      </p:sp>
      <p:sp>
        <p:nvSpPr>
          <p:cNvPr id="134" name="Google Shape;134;p22"/>
          <p:cNvSpPr txBox="1">
            <a:spLocks noGrp="1"/>
          </p:cNvSpPr>
          <p:nvPr>
            <p:ph type="body" idx="1"/>
          </p:nvPr>
        </p:nvSpPr>
        <p:spPr>
          <a:xfrm>
            <a:off x="397479" y="1727900"/>
            <a:ext cx="5333200" cy="5200000"/>
          </a:xfrm>
          <a:prstGeom prst="rect">
            <a:avLst/>
          </a:prstGeom>
        </p:spPr>
        <p:txBody>
          <a:bodyPr spcFirstLastPara="1" vert="horz" wrap="square" lIns="121900" tIns="121900" rIns="121900" bIns="121900" rtlCol="0" anchor="t" anchorCtr="0">
            <a:normAutofit/>
          </a:bodyPr>
          <a:lstStyle/>
          <a:p>
            <a:pPr indent="-398770">
              <a:buClr>
                <a:srgbClr val="374151"/>
              </a:buClr>
              <a:buSzPct val="100000"/>
              <a:buBlip>
                <a:blip r:embed="rId3"/>
              </a:buBlip>
            </a:pPr>
            <a:r>
              <a:rPr lang="da" sz="1600" b="1" dirty="0">
                <a:solidFill>
                  <a:srgbClr val="374151"/>
                </a:solidFill>
                <a:latin typeface="Quicksand Medium" pitchFamily="2" charset="0"/>
                <a:ea typeface="Roboto"/>
                <a:cs typeface="Roboto"/>
                <a:sym typeface="Roboto"/>
              </a:rPr>
              <a:t>Förståelse av "utbud och efterfrågan"</a:t>
            </a:r>
            <a:r>
              <a:rPr lang="da" sz="1600" dirty="0">
                <a:solidFill>
                  <a:srgbClr val="374151"/>
                </a:solidFill>
                <a:latin typeface="Quicksand Medium" pitchFamily="2" charset="0"/>
                <a:ea typeface="Roboto"/>
                <a:cs typeface="Roboto"/>
                <a:sym typeface="Roboto"/>
              </a:rPr>
              <a:t> kan hjälpa till att analysera aktiemarknaden. Om efterfrågan på en viss aktie stiger kan det indikera en potentiell prisökning.</a:t>
            </a:r>
            <a:endParaRPr sz="1600" dirty="0">
              <a:solidFill>
                <a:srgbClr val="374151"/>
              </a:solidFill>
              <a:latin typeface="Quicksand Medium" pitchFamily="2" charset="0"/>
              <a:ea typeface="Roboto"/>
              <a:cs typeface="Roboto"/>
              <a:sym typeface="Roboto"/>
            </a:endParaRPr>
          </a:p>
          <a:p>
            <a:pPr indent="-398770">
              <a:buClr>
                <a:srgbClr val="374151"/>
              </a:buClr>
              <a:buSzPct val="100000"/>
              <a:buBlip>
                <a:blip r:embed="rId3"/>
              </a:buBlip>
            </a:pPr>
            <a:r>
              <a:rPr lang="da" sz="1600" b="1" dirty="0">
                <a:solidFill>
                  <a:srgbClr val="374151"/>
                </a:solidFill>
                <a:latin typeface="Quicksand Medium" pitchFamily="2" charset="0"/>
                <a:ea typeface="Roboto"/>
                <a:cs typeface="Roboto"/>
                <a:sym typeface="Roboto"/>
              </a:rPr>
              <a:t>Det ekonomiska kretsloppet visar</a:t>
            </a:r>
            <a:r>
              <a:rPr lang="da" sz="1600" dirty="0">
                <a:solidFill>
                  <a:srgbClr val="374151"/>
                </a:solidFill>
                <a:latin typeface="Quicksand Medium" pitchFamily="2" charset="0"/>
                <a:ea typeface="Roboto"/>
                <a:cs typeface="Roboto"/>
                <a:sym typeface="Roboto"/>
              </a:rPr>
              <a:t> hur investeringar i aktier kan påverka den totala ekonomin. Om företag investerar och skapar tillväxt kan det ha en positiv inverkan på  sysselsättnings- och inkomstnivåer.</a:t>
            </a:r>
            <a:endParaRPr sz="1600" dirty="0">
              <a:solidFill>
                <a:srgbClr val="374151"/>
              </a:solidFill>
              <a:latin typeface="Quicksand Medium" pitchFamily="2" charset="0"/>
              <a:ea typeface="Roboto"/>
              <a:cs typeface="Roboto"/>
              <a:sym typeface="Roboto"/>
            </a:endParaRPr>
          </a:p>
          <a:p>
            <a:pPr indent="-398770">
              <a:buClr>
                <a:srgbClr val="374151"/>
              </a:buClr>
              <a:buSzPct val="100000"/>
              <a:buBlip>
                <a:blip r:embed="rId3"/>
              </a:buBlip>
            </a:pPr>
            <a:r>
              <a:rPr lang="da" sz="1600" b="1" dirty="0">
                <a:solidFill>
                  <a:srgbClr val="374151"/>
                </a:solidFill>
                <a:latin typeface="Quicksand Medium" pitchFamily="2" charset="0"/>
                <a:ea typeface="Roboto"/>
                <a:cs typeface="Roboto"/>
                <a:sym typeface="Roboto"/>
              </a:rPr>
              <a:t>Personlig ekonomi och budgetering</a:t>
            </a:r>
            <a:r>
              <a:rPr lang="da" sz="1600" dirty="0">
                <a:solidFill>
                  <a:srgbClr val="374151"/>
                </a:solidFill>
                <a:latin typeface="Quicksand Medium" pitchFamily="2" charset="0"/>
                <a:ea typeface="Roboto"/>
                <a:cs typeface="Roboto"/>
                <a:sym typeface="Roboto"/>
              </a:rPr>
              <a:t> spelar en roll för att finna medel att investera i aktier. Genom att identifiera områden där man kan spara och prioritera kan man frigöra medel att investera.</a:t>
            </a:r>
            <a:endParaRPr sz="1600" dirty="0">
              <a:solidFill>
                <a:srgbClr val="374151"/>
              </a:solidFill>
              <a:latin typeface="Quicksand Medium" pitchFamily="2" charset="0"/>
              <a:ea typeface="Roboto"/>
              <a:cs typeface="Roboto"/>
              <a:sym typeface="Roboto"/>
            </a:endParaRPr>
          </a:p>
          <a:p>
            <a:pPr indent="-398770">
              <a:buClr>
                <a:srgbClr val="374151"/>
              </a:buClr>
              <a:buSzPct val="100000"/>
              <a:buBlip>
                <a:blip r:embed="rId3"/>
              </a:buBlip>
            </a:pPr>
            <a:r>
              <a:rPr lang="da" sz="1600" b="1" dirty="0">
                <a:solidFill>
                  <a:srgbClr val="374151"/>
                </a:solidFill>
                <a:latin typeface="Quicksand Medium" pitchFamily="2" charset="0"/>
                <a:ea typeface="Roboto"/>
                <a:cs typeface="Roboto"/>
                <a:sym typeface="Roboto"/>
              </a:rPr>
              <a:t>Budgetering hjälper</a:t>
            </a:r>
            <a:r>
              <a:rPr lang="da" sz="1600" dirty="0">
                <a:solidFill>
                  <a:srgbClr val="374151"/>
                </a:solidFill>
                <a:latin typeface="Quicksand Medium" pitchFamily="2" charset="0"/>
                <a:ea typeface="Roboto"/>
                <a:cs typeface="Roboto"/>
                <a:sym typeface="Roboto"/>
              </a:rPr>
              <a:t> till att fastlägga hur mycket man har råd att investera i aktier. Genom att sätta upp realistiska sparmål och styre sina utgifter kan man frigöra medel för investering.</a:t>
            </a:r>
            <a:endParaRPr sz="1600" dirty="0">
              <a:solidFill>
                <a:srgbClr val="374151"/>
              </a:solidFill>
              <a:latin typeface="Quicksand Medium" pitchFamily="2" charset="0"/>
              <a:ea typeface="Roboto"/>
              <a:cs typeface="Roboto"/>
              <a:sym typeface="Roboto"/>
            </a:endParaRPr>
          </a:p>
          <a:p>
            <a:pPr indent="-398770">
              <a:buClr>
                <a:srgbClr val="374151"/>
              </a:buClr>
              <a:buSzPct val="100000"/>
              <a:buBlip>
                <a:blip r:embed="rId3"/>
              </a:buBlip>
            </a:pPr>
            <a:r>
              <a:rPr lang="da" sz="1600" b="1" dirty="0">
                <a:solidFill>
                  <a:srgbClr val="374151"/>
                </a:solidFill>
                <a:latin typeface="Quicksand Medium" pitchFamily="2" charset="0"/>
                <a:ea typeface="Roboto"/>
                <a:cs typeface="Roboto"/>
                <a:sym typeface="Roboto"/>
              </a:rPr>
              <a:t>Kunskap om det ekonomiska kretsloppet och marknadskrafterna</a:t>
            </a:r>
            <a:r>
              <a:rPr lang="da" sz="1600" dirty="0">
                <a:solidFill>
                  <a:srgbClr val="374151"/>
                </a:solidFill>
                <a:latin typeface="Quicksand Medium" pitchFamily="2" charset="0"/>
                <a:ea typeface="Roboto"/>
                <a:cs typeface="Roboto"/>
                <a:sym typeface="Roboto"/>
              </a:rPr>
              <a:t> kan styra investeringsbeslut. Förståelse av makroekonomiska indikatorer som räntesatser och ekonomisk tillväxt kan hjälpa till att identifiera möjligheter och risker på aktiemarknaden.</a:t>
            </a:r>
            <a:endParaRPr dirty="0">
              <a:latin typeface="Quicksand Medium" pitchFamily="2" charset="0"/>
            </a:endParaRPr>
          </a:p>
        </p:txBody>
      </p:sp>
      <p:pic>
        <p:nvPicPr>
          <p:cNvPr id="2" name="Google Shape;126;p21">
            <a:extLst>
              <a:ext uri="{FF2B5EF4-FFF2-40B4-BE49-F238E27FC236}">
                <a16:creationId xmlns:a16="http://schemas.microsoft.com/office/drawing/2014/main" id="{FB640C27-5911-140A-838C-39C9054AC564}"/>
              </a:ext>
            </a:extLst>
          </p:cNvPr>
          <p:cNvPicPr preferRelativeResize="0"/>
          <p:nvPr/>
        </p:nvPicPr>
        <p:blipFill>
          <a:blip r:embed="rId4">
            <a:alphaModFix/>
          </a:blip>
          <a:stretch>
            <a:fillRect/>
          </a:stretch>
        </p:blipFill>
        <p:spPr>
          <a:xfrm>
            <a:off x="6443133" y="2177367"/>
            <a:ext cx="3429379" cy="2150533"/>
          </a:xfrm>
          <a:prstGeom prst="rect">
            <a:avLst/>
          </a:prstGeom>
          <a:noFill/>
          <a:ln>
            <a:noFill/>
          </a:ln>
        </p:spPr>
      </p:pic>
      <p:pic>
        <p:nvPicPr>
          <p:cNvPr id="3" name="Google Shape;127;p21">
            <a:extLst>
              <a:ext uri="{FF2B5EF4-FFF2-40B4-BE49-F238E27FC236}">
                <a16:creationId xmlns:a16="http://schemas.microsoft.com/office/drawing/2014/main" id="{DF5BABC1-AD4D-192E-013A-822CF435B9F3}"/>
              </a:ext>
            </a:extLst>
          </p:cNvPr>
          <p:cNvPicPr preferRelativeResize="0"/>
          <p:nvPr/>
        </p:nvPicPr>
        <p:blipFill>
          <a:blip r:embed="rId5">
            <a:alphaModFix/>
          </a:blip>
          <a:stretch>
            <a:fillRect/>
          </a:stretch>
        </p:blipFill>
        <p:spPr>
          <a:xfrm>
            <a:off x="8905663" y="4327900"/>
            <a:ext cx="2799636" cy="1936733"/>
          </a:xfrm>
          <a:prstGeom prst="rect">
            <a:avLst/>
          </a:prstGeom>
          <a:noFill/>
          <a:ln>
            <a:noFill/>
          </a:ln>
        </p:spPr>
      </p:pic>
      <p:pic>
        <p:nvPicPr>
          <p:cNvPr id="4" name="Google Shape;128;p21">
            <a:extLst>
              <a:ext uri="{FF2B5EF4-FFF2-40B4-BE49-F238E27FC236}">
                <a16:creationId xmlns:a16="http://schemas.microsoft.com/office/drawing/2014/main" id="{9E5B822E-688C-1635-B709-3F947189F363}"/>
              </a:ext>
            </a:extLst>
          </p:cNvPr>
          <p:cNvPicPr preferRelativeResize="0"/>
          <p:nvPr/>
        </p:nvPicPr>
        <p:blipFill>
          <a:blip r:embed="rId6">
            <a:alphaModFix/>
          </a:blip>
          <a:stretch>
            <a:fillRect/>
          </a:stretch>
        </p:blipFill>
        <p:spPr>
          <a:xfrm>
            <a:off x="8905663" y="766967"/>
            <a:ext cx="2799635" cy="1715900"/>
          </a:xfrm>
          <a:prstGeom prst="rect">
            <a:avLst/>
          </a:prstGeom>
          <a:noFill/>
          <a:ln>
            <a:noFill/>
          </a:ln>
        </p:spPr>
      </p:pic>
      <p:sp>
        <p:nvSpPr>
          <p:cNvPr id="5" name="Tekstfelt 2">
            <a:extLst>
              <a:ext uri="{FF2B5EF4-FFF2-40B4-BE49-F238E27FC236}">
                <a16:creationId xmlns:a16="http://schemas.microsoft.com/office/drawing/2014/main" id="{0E31C760-6503-8DE1-FE01-B7317C6E262F}"/>
              </a:ext>
            </a:extLst>
          </p:cNvPr>
          <p:cNvSpPr txBox="1">
            <a:spLocks noChangeArrowheads="1"/>
          </p:cNvSpPr>
          <p:nvPr/>
        </p:nvSpPr>
        <p:spPr bwMode="auto">
          <a:xfrm>
            <a:off x="0" y="6489431"/>
            <a:ext cx="12192000" cy="300852"/>
          </a:xfrm>
          <a:prstGeom prst="rect">
            <a:avLst/>
          </a:prstGeom>
          <a:noFill/>
          <a:ln w="9525">
            <a:noFill/>
            <a:miter lim="800000"/>
            <a:headEnd/>
            <a:tailEnd/>
          </a:ln>
        </p:spPr>
        <p:txBody>
          <a:bodyPr rot="0" vert="horz" wrap="square" lIns="121920" tIns="60960" rIns="121920" bIns="60960" anchor="t" anchorCtr="0">
            <a:spAutoFit/>
          </a:bodyPr>
          <a:lstStyle/>
          <a:p>
            <a:pPr algn="ctr">
              <a:lnSpc>
                <a:spcPct val="115000"/>
              </a:lnSpc>
              <a:spcAft>
                <a:spcPts val="1333"/>
              </a:spcAft>
            </a:pPr>
            <a:r>
              <a:rPr lang="da-DK" sz="1067" dirty="0">
                <a:latin typeface="Quicksand"/>
                <a:ea typeface="Calibri" panose="020F0502020204030204" pitchFamily="34" charset="0"/>
                <a:cs typeface="Arial" panose="020B0604020202020204" pitchFamily="34" charset="0"/>
              </a:rPr>
              <a:t>www.undervisning.aktiedysten.dk © 2023 Aktiedysten og Balalli Da Silveira M. Degas</a:t>
            </a:r>
            <a:endParaRPr lang="da-DK" sz="1400" dirty="0">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4" name="Google Shape;107;p3">
            <a:extLst>
              <a:ext uri="{FF2B5EF4-FFF2-40B4-BE49-F238E27FC236}">
                <a16:creationId xmlns:a16="http://schemas.microsoft.com/office/drawing/2014/main" id="{40457D1E-F23A-6EE2-B052-DFCA09EA8C1B}"/>
              </a:ext>
            </a:extLst>
          </p:cNvPr>
          <p:cNvSpPr/>
          <p:nvPr/>
        </p:nvSpPr>
        <p:spPr>
          <a:xfrm>
            <a:off x="6096000" y="0"/>
            <a:ext cx="6096000" cy="6858000"/>
          </a:xfrm>
          <a:prstGeom prst="rect">
            <a:avLst/>
          </a:prstGeom>
          <a:solidFill>
            <a:srgbClr val="323343"/>
          </a:solidFill>
          <a:ln>
            <a:noFill/>
          </a:ln>
          <a:effectLst/>
        </p:spPr>
        <p:txBody>
          <a:bodyPr spcFirstLastPara="1" wrap="square" lIns="121900" tIns="60933" rIns="121900" bIns="60933" anchor="ctr" anchorCtr="0">
            <a:noAutofit/>
          </a:bodyPr>
          <a:lstStyle/>
          <a:p>
            <a:pPr algn="ctr"/>
            <a:endParaRPr lang="da-DK" sz="2400">
              <a:solidFill>
                <a:schemeClr val="bg1"/>
              </a:solidFill>
              <a:latin typeface="Quicksand Medium" pitchFamily="2" charset="0"/>
              <a:ea typeface="Calibri"/>
              <a:cs typeface="Calibri"/>
              <a:sym typeface="Calibri"/>
            </a:endParaRPr>
          </a:p>
        </p:txBody>
      </p:sp>
      <p:sp>
        <p:nvSpPr>
          <p:cNvPr id="143" name="Google Shape;143;p23"/>
          <p:cNvSpPr txBox="1">
            <a:spLocks noGrp="1"/>
          </p:cNvSpPr>
          <p:nvPr>
            <p:ph type="title"/>
          </p:nvPr>
        </p:nvSpPr>
        <p:spPr>
          <a:xfrm>
            <a:off x="354000" y="739994"/>
            <a:ext cx="5393600" cy="1403767"/>
          </a:xfrm>
          <a:prstGeom prst="rect">
            <a:avLst/>
          </a:prstGeom>
        </p:spPr>
        <p:txBody>
          <a:bodyPr spcFirstLastPara="1" vert="horz" wrap="square" lIns="121900" tIns="121900" rIns="121900" bIns="121900" rtlCol="0" anchor="t" anchorCtr="0">
            <a:noAutofit/>
          </a:bodyPr>
          <a:lstStyle/>
          <a:p>
            <a:r>
              <a:rPr lang="da" sz="3733" dirty="0">
                <a:solidFill>
                  <a:srgbClr val="30D4BC"/>
                </a:solidFill>
                <a:latin typeface="Quicksand Medium" pitchFamily="2" charset="0"/>
              </a:rPr>
              <a:t>Privatbudget för </a:t>
            </a:r>
            <a:r>
              <a:rPr lang="sv-SE" sz="3733" dirty="0">
                <a:solidFill>
                  <a:srgbClr val="30D4BC"/>
                </a:solidFill>
                <a:latin typeface="Quicksand Medium" pitchFamily="2" charset="0"/>
              </a:rPr>
              <a:t>Anna</a:t>
            </a:r>
            <a:r>
              <a:rPr lang="da" sz="3733" dirty="0">
                <a:solidFill>
                  <a:srgbClr val="30D4BC"/>
                </a:solidFill>
                <a:latin typeface="Quicksand Medium" pitchFamily="2" charset="0"/>
              </a:rPr>
              <a:t> eller Anders</a:t>
            </a:r>
            <a:endParaRPr sz="3733" dirty="0">
              <a:solidFill>
                <a:srgbClr val="30D4BC"/>
              </a:solidFill>
              <a:latin typeface="Quicksand Medium" pitchFamily="2" charset="0"/>
            </a:endParaRPr>
          </a:p>
        </p:txBody>
      </p:sp>
      <p:sp>
        <p:nvSpPr>
          <p:cNvPr id="144" name="Google Shape;144;p23"/>
          <p:cNvSpPr txBox="1">
            <a:spLocks noGrp="1"/>
          </p:cNvSpPr>
          <p:nvPr>
            <p:ph type="subTitle" idx="1"/>
          </p:nvPr>
        </p:nvSpPr>
        <p:spPr>
          <a:xfrm>
            <a:off x="354000" y="2040714"/>
            <a:ext cx="5393600" cy="824407"/>
          </a:xfrm>
          <a:prstGeom prst="rect">
            <a:avLst/>
          </a:prstGeom>
        </p:spPr>
        <p:txBody>
          <a:bodyPr spcFirstLastPara="1" vert="horz" wrap="square" lIns="121900" tIns="121900" rIns="121900" bIns="121900" rtlCol="0" anchor="t" anchorCtr="0">
            <a:normAutofit/>
          </a:bodyPr>
          <a:lstStyle/>
          <a:p>
            <a:pPr marL="0" indent="0"/>
            <a:r>
              <a:rPr lang="da" sz="2133" dirty="0">
                <a:latin typeface="Quicksand Medium" pitchFamily="2" charset="0"/>
              </a:rPr>
              <a:t>Dags att dyka ner i den personliga ekonomin</a:t>
            </a:r>
            <a:endParaRPr sz="2133" dirty="0">
              <a:latin typeface="Quicksand Medium" pitchFamily="2" charset="0"/>
            </a:endParaRPr>
          </a:p>
        </p:txBody>
      </p:sp>
      <p:sp>
        <p:nvSpPr>
          <p:cNvPr id="145" name="Google Shape;145;p23"/>
          <p:cNvSpPr txBox="1">
            <a:spLocks noGrp="1"/>
          </p:cNvSpPr>
          <p:nvPr>
            <p:ph type="body" idx="2"/>
          </p:nvPr>
        </p:nvSpPr>
        <p:spPr>
          <a:xfrm>
            <a:off x="6722000" y="-189350"/>
            <a:ext cx="5116000" cy="4666220"/>
          </a:xfrm>
          <a:prstGeom prst="rect">
            <a:avLst/>
          </a:prstGeom>
        </p:spPr>
        <p:txBody>
          <a:bodyPr spcFirstLastPara="1" vert="horz" wrap="square" lIns="121900" tIns="121900" rIns="121900" bIns="121900" rtlCol="0" anchor="ctr" anchorCtr="0">
            <a:normAutofit/>
          </a:bodyPr>
          <a:lstStyle/>
          <a:p>
            <a:pPr marL="0" indent="0">
              <a:buNone/>
            </a:pPr>
            <a:r>
              <a:rPr lang="da" sz="1600" dirty="0">
                <a:solidFill>
                  <a:schemeClr val="bg1"/>
                </a:solidFill>
                <a:latin typeface="Quicksand Medium" pitchFamily="2" charset="0"/>
              </a:rPr>
              <a:t>Vi ska nu arbeta i grupper och under 30 minuter se på en case-uppgift om “privat budgetering”. </a:t>
            </a:r>
            <a:endParaRPr sz="1600" dirty="0">
              <a:solidFill>
                <a:schemeClr val="bg1"/>
              </a:solidFill>
              <a:latin typeface="Quicksand Medium" pitchFamily="2" charset="0"/>
            </a:endParaRPr>
          </a:p>
          <a:p>
            <a:pPr marL="0" indent="0">
              <a:spcBef>
                <a:spcPts val="1600"/>
              </a:spcBef>
              <a:buClr>
                <a:schemeClr val="dk1"/>
              </a:buClr>
              <a:buSzPts val="1100"/>
              <a:buNone/>
            </a:pPr>
            <a:r>
              <a:rPr lang="da" sz="1600" dirty="0">
                <a:solidFill>
                  <a:schemeClr val="bg1"/>
                </a:solidFill>
                <a:latin typeface="Quicksand Medium" pitchFamily="2" charset="0"/>
              </a:rPr>
              <a:t>Ni ska antingen arbeta med budget för Andersine (1a) eller Anders (1b),</a:t>
            </a:r>
            <a:endParaRPr sz="1600" dirty="0">
              <a:solidFill>
                <a:schemeClr val="bg1"/>
              </a:solidFill>
              <a:latin typeface="Quicksand Medium" pitchFamily="2" charset="0"/>
            </a:endParaRPr>
          </a:p>
          <a:p>
            <a:pPr marL="0" indent="0">
              <a:spcBef>
                <a:spcPts val="1600"/>
              </a:spcBef>
              <a:buNone/>
            </a:pPr>
            <a:r>
              <a:rPr lang="da" sz="1600" dirty="0">
                <a:solidFill>
                  <a:schemeClr val="bg1"/>
                </a:solidFill>
                <a:latin typeface="Quicksand Medium" pitchFamily="2" charset="0"/>
              </a:rPr>
              <a:t>Syftet är att få en bättre förståelse för personlig ekonomi och hir man kan planera sina investeringar.</a:t>
            </a:r>
            <a:endParaRPr sz="1600" dirty="0">
              <a:solidFill>
                <a:schemeClr val="bg1"/>
              </a:solidFill>
              <a:latin typeface="Quicksand Medium" pitchFamily="2" charset="0"/>
            </a:endParaRPr>
          </a:p>
          <a:p>
            <a:pPr marL="0" indent="0">
              <a:spcBef>
                <a:spcPts val="1600"/>
              </a:spcBef>
              <a:spcAft>
                <a:spcPts val="1600"/>
              </a:spcAft>
              <a:buNone/>
            </a:pPr>
            <a:r>
              <a:rPr lang="da" sz="1600" dirty="0">
                <a:solidFill>
                  <a:schemeClr val="bg1"/>
                </a:solidFill>
                <a:latin typeface="Quicksand Medium" pitchFamily="2" charset="0"/>
              </a:rPr>
              <a:t>Vi ser på resultaten nästa gång vi ses!</a:t>
            </a:r>
            <a:endParaRPr sz="1600" dirty="0">
              <a:solidFill>
                <a:schemeClr val="bg1"/>
              </a:solidFill>
              <a:latin typeface="Quicksand Medium" pitchFamily="2" charset="0"/>
            </a:endParaRPr>
          </a:p>
        </p:txBody>
      </p:sp>
      <p:graphicFrame>
        <p:nvGraphicFramePr>
          <p:cNvPr id="2" name="Tabel 1">
            <a:extLst>
              <a:ext uri="{FF2B5EF4-FFF2-40B4-BE49-F238E27FC236}">
                <a16:creationId xmlns:a16="http://schemas.microsoft.com/office/drawing/2014/main" id="{81C355C2-FAC4-D61A-11B1-E7DB773E7ED1}"/>
              </a:ext>
            </a:extLst>
          </p:cNvPr>
          <p:cNvGraphicFramePr>
            <a:graphicFrameLocks noGrp="1"/>
          </p:cNvGraphicFramePr>
          <p:nvPr>
            <p:extLst>
              <p:ext uri="{D42A27DB-BD31-4B8C-83A1-F6EECF244321}">
                <p14:modId xmlns:p14="http://schemas.microsoft.com/office/powerpoint/2010/main" val="2770189005"/>
              </p:ext>
            </p:extLst>
          </p:nvPr>
        </p:nvGraphicFramePr>
        <p:xfrm>
          <a:off x="670268" y="3057307"/>
          <a:ext cx="4935733" cy="3060700"/>
        </p:xfrm>
        <a:graphic>
          <a:graphicData uri="http://schemas.openxmlformats.org/drawingml/2006/table">
            <a:tbl>
              <a:tblPr>
                <a:tableStyleId>{8FD4443E-F989-4FC4-A0C8-D5A2AF1F390B}</a:tableStyleId>
              </a:tblPr>
              <a:tblGrid>
                <a:gridCol w="2948191">
                  <a:extLst>
                    <a:ext uri="{9D8B030D-6E8A-4147-A177-3AD203B41FA5}">
                      <a16:colId xmlns:a16="http://schemas.microsoft.com/office/drawing/2014/main" val="2818087002"/>
                    </a:ext>
                  </a:extLst>
                </a:gridCol>
                <a:gridCol w="1216091">
                  <a:extLst>
                    <a:ext uri="{9D8B030D-6E8A-4147-A177-3AD203B41FA5}">
                      <a16:colId xmlns:a16="http://schemas.microsoft.com/office/drawing/2014/main" val="535619900"/>
                    </a:ext>
                  </a:extLst>
                </a:gridCol>
                <a:gridCol w="771451">
                  <a:extLst>
                    <a:ext uri="{9D8B030D-6E8A-4147-A177-3AD203B41FA5}">
                      <a16:colId xmlns:a16="http://schemas.microsoft.com/office/drawing/2014/main" val="2418613428"/>
                    </a:ext>
                  </a:extLst>
                </a:gridCol>
              </a:tblGrid>
              <a:tr h="254000">
                <a:tc>
                  <a:txBody>
                    <a:bodyPr/>
                    <a:lstStyle/>
                    <a:p>
                      <a:pPr algn="l" fontAlgn="b"/>
                      <a:r>
                        <a:rPr lang="da-DK" sz="1500" u="none" strike="noStrike" dirty="0">
                          <a:effectLst/>
                        </a:rPr>
                        <a:t>INTÄKTER</a:t>
                      </a:r>
                      <a:endParaRPr lang="da-DK" sz="1500" b="1" i="0" u="none" strike="noStrike" dirty="0">
                        <a:solidFill>
                          <a:srgbClr val="00B050"/>
                        </a:solidFill>
                        <a:effectLst/>
                        <a:latin typeface="Calibri" panose="020F0502020204030204" pitchFamily="34" charset="0"/>
                      </a:endParaRPr>
                    </a:p>
                  </a:txBody>
                  <a:tcPr marL="12700" marR="12700" marT="12700" marB="0" anchor="b">
                    <a:solidFill>
                      <a:srgbClr val="00D8BB"/>
                    </a:solidFill>
                  </a:tcPr>
                </a:tc>
                <a:tc>
                  <a:txBody>
                    <a:bodyPr/>
                    <a:lstStyle/>
                    <a:p>
                      <a:pPr algn="l" fontAlgn="b"/>
                      <a:endParaRPr lang="da-DK" sz="1500" b="0" i="0" u="none" strike="noStrike">
                        <a:solidFill>
                          <a:srgbClr val="000000"/>
                        </a:solidFill>
                        <a:effectLst/>
                        <a:latin typeface="Calibri" panose="020F0502020204030204" pitchFamily="34" charset="0"/>
                      </a:endParaRPr>
                    </a:p>
                  </a:txBody>
                  <a:tcPr marL="12700" marR="12700" marT="12700" marB="0" anchor="b">
                    <a:solidFill>
                      <a:srgbClr val="00D8BB"/>
                    </a:solidFill>
                  </a:tcPr>
                </a:tc>
                <a:tc>
                  <a:txBody>
                    <a:bodyPr/>
                    <a:lstStyle/>
                    <a:p>
                      <a:pPr algn="l" fontAlgn="b"/>
                      <a:endParaRPr lang="da-DK" sz="1500" b="0" i="0" u="none" strike="noStrike">
                        <a:solidFill>
                          <a:srgbClr val="000000"/>
                        </a:solidFill>
                        <a:effectLst/>
                        <a:latin typeface="Calibri" panose="020F0502020204030204" pitchFamily="34" charset="0"/>
                      </a:endParaRPr>
                    </a:p>
                  </a:txBody>
                  <a:tcPr marL="12700" marR="12700" marT="12700" marB="0" anchor="b">
                    <a:solidFill>
                      <a:srgbClr val="00D8BB"/>
                    </a:solidFill>
                  </a:tcPr>
                </a:tc>
                <a:extLst>
                  <a:ext uri="{0D108BD9-81ED-4DB2-BD59-A6C34878D82A}">
                    <a16:rowId xmlns:a16="http://schemas.microsoft.com/office/drawing/2014/main" val="3867761250"/>
                  </a:ext>
                </a:extLst>
              </a:tr>
              <a:tr h="254000">
                <a:tc>
                  <a:txBody>
                    <a:bodyPr/>
                    <a:lstStyle/>
                    <a:p>
                      <a:pPr algn="l" fontAlgn="b"/>
                      <a:r>
                        <a:rPr lang="da-DK" sz="1400" u="none" strike="noStrike" dirty="0">
                          <a:effectLst/>
                        </a:rPr>
                        <a:t>Lön efter skatt</a:t>
                      </a:r>
                      <a:endParaRPr lang="da-DK" sz="1400" b="0" i="0" u="none" strike="noStrike" dirty="0">
                        <a:solidFill>
                          <a:srgbClr val="000000"/>
                        </a:solidFill>
                        <a:effectLst/>
                        <a:latin typeface="Calibri" panose="020F0502020204030204" pitchFamily="34" charset="0"/>
                      </a:endParaRPr>
                    </a:p>
                  </a:txBody>
                  <a:tcPr marL="12700" marR="12700" marT="12700" marB="0" anchor="b">
                    <a:solidFill>
                      <a:srgbClr val="00D8BB"/>
                    </a:solidFill>
                  </a:tcPr>
                </a:tc>
                <a:tc>
                  <a:txBody>
                    <a:bodyPr/>
                    <a:lstStyle/>
                    <a:p>
                      <a:pPr algn="r" fontAlgn="b"/>
                      <a:r>
                        <a:rPr lang="da-DK" sz="1400" u="none" strike="noStrike" dirty="0">
                          <a:effectLst/>
                        </a:rPr>
                        <a:t>20 000 kr/</a:t>
                      </a:r>
                      <a:endParaRPr lang="da-DK" sz="1400" b="0" i="0" u="none" strike="noStrike" dirty="0">
                        <a:solidFill>
                          <a:srgbClr val="000000"/>
                        </a:solidFill>
                        <a:effectLst/>
                        <a:latin typeface="Calibri" panose="020F0502020204030204" pitchFamily="34" charset="0"/>
                      </a:endParaRPr>
                    </a:p>
                  </a:txBody>
                  <a:tcPr marL="12700" marR="12700" marT="12700" marB="0" anchor="b">
                    <a:solidFill>
                      <a:srgbClr val="00D8BB"/>
                    </a:solidFill>
                  </a:tcPr>
                </a:tc>
                <a:tc>
                  <a:txBody>
                    <a:bodyPr/>
                    <a:lstStyle/>
                    <a:p>
                      <a:pPr algn="l" fontAlgn="b"/>
                      <a:r>
                        <a:rPr lang="da-DK" sz="1400" u="none" strike="noStrike" dirty="0">
                          <a:effectLst/>
                        </a:rPr>
                        <a:t>mån</a:t>
                      </a:r>
                      <a:endParaRPr lang="da-DK" sz="1400" b="0" i="0" u="none" strike="noStrike" dirty="0">
                        <a:solidFill>
                          <a:srgbClr val="000000"/>
                        </a:solidFill>
                        <a:effectLst/>
                        <a:latin typeface="Calibri" panose="020F0502020204030204" pitchFamily="34" charset="0"/>
                      </a:endParaRPr>
                    </a:p>
                  </a:txBody>
                  <a:tcPr marL="12700" marR="12700" marT="12700" marB="0" anchor="b">
                    <a:solidFill>
                      <a:srgbClr val="00D8BB"/>
                    </a:solidFill>
                  </a:tcPr>
                </a:tc>
                <a:extLst>
                  <a:ext uri="{0D108BD9-81ED-4DB2-BD59-A6C34878D82A}">
                    <a16:rowId xmlns:a16="http://schemas.microsoft.com/office/drawing/2014/main" val="3538500646"/>
                  </a:ext>
                </a:extLst>
              </a:tr>
              <a:tr h="254000">
                <a:tc>
                  <a:txBody>
                    <a:bodyPr/>
                    <a:lstStyle/>
                    <a:p>
                      <a:pPr algn="l" fontAlgn="b"/>
                      <a:r>
                        <a:rPr lang="da-DK" sz="1400" u="none" strike="noStrike" dirty="0">
                          <a:effectLst/>
                        </a:rPr>
                        <a:t>Sammanboendes lön efter skatt</a:t>
                      </a:r>
                      <a:endParaRPr lang="da-DK" sz="1400" b="0" i="0" u="none" strike="noStrike" dirty="0">
                        <a:solidFill>
                          <a:srgbClr val="000000"/>
                        </a:solidFill>
                        <a:effectLst/>
                        <a:latin typeface="Calibri" panose="020F0502020204030204" pitchFamily="34" charset="0"/>
                      </a:endParaRPr>
                    </a:p>
                  </a:txBody>
                  <a:tcPr marL="12700" marR="12700" marT="12700" marB="0" anchor="b">
                    <a:solidFill>
                      <a:srgbClr val="00D8BB"/>
                    </a:solidFill>
                  </a:tcPr>
                </a:tc>
                <a:tc>
                  <a:txBody>
                    <a:bodyPr/>
                    <a:lstStyle/>
                    <a:p>
                      <a:pPr algn="r" fontAlgn="b"/>
                      <a:r>
                        <a:rPr lang="da-DK" sz="1400" u="none" strike="noStrike" dirty="0">
                          <a:effectLst/>
                        </a:rPr>
                        <a:t>18 000 kr/</a:t>
                      </a:r>
                      <a:endParaRPr lang="da-DK" sz="1400" b="0" i="0" u="none" strike="noStrike" dirty="0">
                        <a:solidFill>
                          <a:srgbClr val="000000"/>
                        </a:solidFill>
                        <a:effectLst/>
                        <a:latin typeface="Calibri" panose="020F0502020204030204" pitchFamily="34" charset="0"/>
                      </a:endParaRPr>
                    </a:p>
                  </a:txBody>
                  <a:tcPr marL="12700" marR="12700" marT="12700" marB="0" anchor="b">
                    <a:solidFill>
                      <a:srgbClr val="00D8BB"/>
                    </a:solidFill>
                  </a:tcPr>
                </a:tc>
                <a:tc>
                  <a:txBody>
                    <a:bodyPr/>
                    <a:lstStyle/>
                    <a:p>
                      <a:pPr algn="l" fontAlgn="b"/>
                      <a:r>
                        <a:rPr lang="da-DK" sz="1400" u="none" strike="noStrike" dirty="0">
                          <a:effectLst/>
                        </a:rPr>
                        <a:t>mån</a:t>
                      </a:r>
                      <a:endParaRPr lang="da-DK" sz="1400" b="0" i="0" u="none" strike="noStrike" dirty="0">
                        <a:solidFill>
                          <a:srgbClr val="000000"/>
                        </a:solidFill>
                        <a:effectLst/>
                        <a:latin typeface="Calibri" panose="020F0502020204030204" pitchFamily="34" charset="0"/>
                      </a:endParaRPr>
                    </a:p>
                  </a:txBody>
                  <a:tcPr marL="12700" marR="12700" marT="12700" marB="0" anchor="b">
                    <a:solidFill>
                      <a:srgbClr val="00D8BB"/>
                    </a:solidFill>
                  </a:tcPr>
                </a:tc>
                <a:extLst>
                  <a:ext uri="{0D108BD9-81ED-4DB2-BD59-A6C34878D82A}">
                    <a16:rowId xmlns:a16="http://schemas.microsoft.com/office/drawing/2014/main" val="3463244560"/>
                  </a:ext>
                </a:extLst>
              </a:tr>
              <a:tr h="254000">
                <a:tc>
                  <a:txBody>
                    <a:bodyPr/>
                    <a:lstStyle/>
                    <a:p>
                      <a:pPr algn="l" fontAlgn="b"/>
                      <a:r>
                        <a:rPr lang="da-DK" sz="1400" b="0" i="0" u="none" strike="noStrike" dirty="0">
                          <a:solidFill>
                            <a:schemeClr val="bg1"/>
                          </a:solidFill>
                          <a:effectLst/>
                          <a:latin typeface="Calibri" panose="020F0502020204030204" pitchFamily="34" charset="0"/>
                        </a:rPr>
                        <a:t>Studiemedel per dag</a:t>
                      </a:r>
                    </a:p>
                  </a:txBody>
                  <a:tcPr marL="12700" marR="12700" marT="12700" marB="0" anchor="b">
                    <a:solidFill>
                      <a:srgbClr val="00D8BB"/>
                    </a:solidFill>
                  </a:tcPr>
                </a:tc>
                <a:tc>
                  <a:txBody>
                    <a:bodyPr/>
                    <a:lstStyle/>
                    <a:p>
                      <a:pPr algn="r" fontAlgn="b"/>
                      <a:r>
                        <a:rPr lang="da-DK" sz="1400" u="none" strike="noStrike">
                          <a:effectLst/>
                        </a:rPr>
                        <a:t>0 kr.</a:t>
                      </a:r>
                      <a:endParaRPr lang="da-DK" sz="1400" b="0" i="0" u="none" strike="noStrike">
                        <a:solidFill>
                          <a:srgbClr val="000000"/>
                        </a:solidFill>
                        <a:effectLst/>
                        <a:latin typeface="Calibri" panose="020F0502020204030204" pitchFamily="34" charset="0"/>
                      </a:endParaRPr>
                    </a:p>
                  </a:txBody>
                  <a:tcPr marL="12700" marR="12700" marT="12700" marB="0" anchor="b">
                    <a:solidFill>
                      <a:srgbClr val="00D8BB"/>
                    </a:solidFill>
                  </a:tcPr>
                </a:tc>
                <a:tc>
                  <a:txBody>
                    <a:bodyPr/>
                    <a:lstStyle/>
                    <a:p>
                      <a:pPr algn="l" fontAlgn="b"/>
                      <a:r>
                        <a:rPr lang="da-DK" sz="1400" u="none" strike="noStrike">
                          <a:effectLst/>
                        </a:rPr>
                        <a:t>md.</a:t>
                      </a:r>
                      <a:endParaRPr lang="da-DK" sz="1400" b="0" i="0" u="none" strike="noStrike">
                        <a:solidFill>
                          <a:srgbClr val="000000"/>
                        </a:solidFill>
                        <a:effectLst/>
                        <a:latin typeface="Calibri" panose="020F0502020204030204" pitchFamily="34" charset="0"/>
                      </a:endParaRPr>
                    </a:p>
                  </a:txBody>
                  <a:tcPr marL="12700" marR="12700" marT="12700" marB="0" anchor="b">
                    <a:solidFill>
                      <a:srgbClr val="00D8BB"/>
                    </a:solidFill>
                  </a:tcPr>
                </a:tc>
                <a:extLst>
                  <a:ext uri="{0D108BD9-81ED-4DB2-BD59-A6C34878D82A}">
                    <a16:rowId xmlns:a16="http://schemas.microsoft.com/office/drawing/2014/main" val="546854391"/>
                  </a:ext>
                </a:extLst>
              </a:tr>
              <a:tr h="254000">
                <a:tc>
                  <a:txBody>
                    <a:bodyPr/>
                    <a:lstStyle/>
                    <a:p>
                      <a:pPr algn="l" fontAlgn="b"/>
                      <a:r>
                        <a:rPr lang="da-DK" sz="1400" u="none" strike="noStrike" dirty="0">
                          <a:effectLst/>
                        </a:rPr>
                        <a:t>Barnbidrag</a:t>
                      </a:r>
                      <a:endParaRPr lang="da-DK" sz="1400" b="0" i="0" u="none" strike="noStrike" dirty="0">
                        <a:solidFill>
                          <a:srgbClr val="000000"/>
                        </a:solidFill>
                        <a:effectLst/>
                        <a:latin typeface="Calibri" panose="020F0502020204030204" pitchFamily="34" charset="0"/>
                      </a:endParaRPr>
                    </a:p>
                  </a:txBody>
                  <a:tcPr marL="12700" marR="12700" marT="12700" marB="0" anchor="b">
                    <a:solidFill>
                      <a:srgbClr val="00D8BB"/>
                    </a:solidFill>
                  </a:tcPr>
                </a:tc>
                <a:tc>
                  <a:txBody>
                    <a:bodyPr/>
                    <a:lstStyle/>
                    <a:p>
                      <a:pPr algn="r" fontAlgn="b"/>
                      <a:r>
                        <a:rPr lang="da-DK" sz="1400" u="none" strike="noStrike" dirty="0">
                          <a:effectLst/>
                        </a:rPr>
                        <a:t>4 600 kr/</a:t>
                      </a:r>
                      <a:endParaRPr lang="da-DK" sz="1400" b="0" i="0" u="none" strike="noStrike" dirty="0">
                        <a:solidFill>
                          <a:srgbClr val="000000"/>
                        </a:solidFill>
                        <a:effectLst/>
                        <a:latin typeface="Calibri" panose="020F0502020204030204" pitchFamily="34" charset="0"/>
                      </a:endParaRPr>
                    </a:p>
                  </a:txBody>
                  <a:tcPr marL="12700" marR="12700" marT="12700" marB="0" anchor="b">
                    <a:solidFill>
                      <a:srgbClr val="00D8BB"/>
                    </a:solidFill>
                  </a:tcPr>
                </a:tc>
                <a:tc>
                  <a:txBody>
                    <a:bodyPr/>
                    <a:lstStyle/>
                    <a:p>
                      <a:pPr algn="l" fontAlgn="b"/>
                      <a:r>
                        <a:rPr lang="da-DK" sz="1400" u="none" strike="noStrike" dirty="0">
                          <a:effectLst/>
                        </a:rPr>
                        <a:t>halvår</a:t>
                      </a:r>
                      <a:endParaRPr lang="da-DK" sz="1400" b="0" i="0" u="none" strike="noStrike" dirty="0">
                        <a:solidFill>
                          <a:srgbClr val="000000"/>
                        </a:solidFill>
                        <a:effectLst/>
                        <a:latin typeface="Calibri" panose="020F0502020204030204" pitchFamily="34" charset="0"/>
                      </a:endParaRPr>
                    </a:p>
                  </a:txBody>
                  <a:tcPr marL="12700" marR="12700" marT="12700" marB="0" anchor="b">
                    <a:solidFill>
                      <a:srgbClr val="00D8BB"/>
                    </a:solidFill>
                  </a:tcPr>
                </a:tc>
                <a:extLst>
                  <a:ext uri="{0D108BD9-81ED-4DB2-BD59-A6C34878D82A}">
                    <a16:rowId xmlns:a16="http://schemas.microsoft.com/office/drawing/2014/main" val="509928157"/>
                  </a:ext>
                </a:extLst>
              </a:tr>
              <a:tr h="254000">
                <a:tc>
                  <a:txBody>
                    <a:bodyPr/>
                    <a:lstStyle/>
                    <a:p>
                      <a:pPr algn="l" fontAlgn="b"/>
                      <a:r>
                        <a:rPr lang="da-DK" sz="1400" u="none" strike="noStrike" dirty="0">
                          <a:effectLst/>
                        </a:rPr>
                        <a:t>Bostadsbidrag</a:t>
                      </a:r>
                      <a:endParaRPr lang="da-DK" sz="1400" b="0" i="0" u="none" strike="noStrike" dirty="0">
                        <a:solidFill>
                          <a:srgbClr val="000000"/>
                        </a:solidFill>
                        <a:effectLst/>
                        <a:latin typeface="Calibri" panose="020F0502020204030204" pitchFamily="34" charset="0"/>
                      </a:endParaRPr>
                    </a:p>
                  </a:txBody>
                  <a:tcPr marL="12700" marR="12700" marT="12700" marB="0" anchor="b">
                    <a:solidFill>
                      <a:srgbClr val="00D8BB"/>
                    </a:solidFill>
                  </a:tcPr>
                </a:tc>
                <a:tc>
                  <a:txBody>
                    <a:bodyPr/>
                    <a:lstStyle/>
                    <a:p>
                      <a:pPr algn="r" fontAlgn="b"/>
                      <a:r>
                        <a:rPr lang="da-DK" sz="1400" u="none" strike="noStrike" dirty="0">
                          <a:effectLst/>
                        </a:rPr>
                        <a:t>0 kr/</a:t>
                      </a:r>
                      <a:endParaRPr lang="da-DK" sz="1400" b="0" i="0" u="none" strike="noStrike" dirty="0">
                        <a:solidFill>
                          <a:srgbClr val="000000"/>
                        </a:solidFill>
                        <a:effectLst/>
                        <a:latin typeface="Calibri" panose="020F0502020204030204" pitchFamily="34" charset="0"/>
                      </a:endParaRPr>
                    </a:p>
                  </a:txBody>
                  <a:tcPr marL="12700" marR="12700" marT="12700" marB="0" anchor="b">
                    <a:solidFill>
                      <a:srgbClr val="00D8BB"/>
                    </a:solidFill>
                  </a:tcPr>
                </a:tc>
                <a:tc>
                  <a:txBody>
                    <a:bodyPr/>
                    <a:lstStyle/>
                    <a:p>
                      <a:pPr algn="l" fontAlgn="b"/>
                      <a:r>
                        <a:rPr lang="da-DK" sz="1400" u="none" strike="noStrike" dirty="0">
                          <a:effectLst/>
                        </a:rPr>
                        <a:t>mån</a:t>
                      </a:r>
                      <a:endParaRPr lang="da-DK" sz="1400" b="0" i="0" u="none" strike="noStrike" dirty="0">
                        <a:solidFill>
                          <a:srgbClr val="000000"/>
                        </a:solidFill>
                        <a:effectLst/>
                        <a:latin typeface="Calibri" panose="020F0502020204030204" pitchFamily="34" charset="0"/>
                      </a:endParaRPr>
                    </a:p>
                  </a:txBody>
                  <a:tcPr marL="12700" marR="12700" marT="12700" marB="0" anchor="b">
                    <a:solidFill>
                      <a:srgbClr val="00D8BB"/>
                    </a:solidFill>
                  </a:tcPr>
                </a:tc>
                <a:extLst>
                  <a:ext uri="{0D108BD9-81ED-4DB2-BD59-A6C34878D82A}">
                    <a16:rowId xmlns:a16="http://schemas.microsoft.com/office/drawing/2014/main" val="3095638508"/>
                  </a:ext>
                </a:extLst>
              </a:tr>
              <a:tr h="266700">
                <a:tc>
                  <a:txBody>
                    <a:bodyPr/>
                    <a:lstStyle/>
                    <a:p>
                      <a:pPr algn="l" fontAlgn="b"/>
                      <a:r>
                        <a:rPr lang="da-DK" sz="1400" u="none" strike="noStrike" dirty="0">
                          <a:effectLst/>
                        </a:rPr>
                        <a:t>Övriga intäkter efter skatt</a:t>
                      </a:r>
                      <a:endParaRPr lang="da-DK" sz="1400" b="0" i="0" u="none" strike="noStrike" dirty="0">
                        <a:solidFill>
                          <a:srgbClr val="000000"/>
                        </a:solidFill>
                        <a:effectLst/>
                        <a:latin typeface="Calibri" panose="020F0502020204030204" pitchFamily="34" charset="0"/>
                      </a:endParaRPr>
                    </a:p>
                  </a:txBody>
                  <a:tcPr marL="12700" marR="12700" marT="12700" marB="0" anchor="b">
                    <a:solidFill>
                      <a:srgbClr val="00D8BB"/>
                    </a:solidFill>
                  </a:tcPr>
                </a:tc>
                <a:tc>
                  <a:txBody>
                    <a:bodyPr/>
                    <a:lstStyle/>
                    <a:p>
                      <a:pPr algn="r" fontAlgn="b"/>
                      <a:r>
                        <a:rPr lang="da-DK" sz="1400" u="none" strike="noStrike" dirty="0">
                          <a:effectLst/>
                        </a:rPr>
                        <a:t>0 kr/</a:t>
                      </a:r>
                      <a:endParaRPr lang="da-DK" sz="1400" b="0" i="0" u="none" strike="noStrike" dirty="0">
                        <a:solidFill>
                          <a:srgbClr val="000000"/>
                        </a:solidFill>
                        <a:effectLst/>
                        <a:latin typeface="Calibri" panose="020F0502020204030204" pitchFamily="34" charset="0"/>
                      </a:endParaRPr>
                    </a:p>
                  </a:txBody>
                  <a:tcPr marL="12700" marR="12700" marT="12700" marB="0" anchor="b">
                    <a:solidFill>
                      <a:srgbClr val="00D8BB"/>
                    </a:solidFill>
                  </a:tcPr>
                </a:tc>
                <a:tc>
                  <a:txBody>
                    <a:bodyPr/>
                    <a:lstStyle/>
                    <a:p>
                      <a:pPr algn="l" fontAlgn="b"/>
                      <a:r>
                        <a:rPr lang="da-DK" sz="1400" u="none" strike="noStrike" dirty="0">
                          <a:effectLst/>
                        </a:rPr>
                        <a:t>mån</a:t>
                      </a:r>
                      <a:endParaRPr lang="da-DK" sz="1400" b="0" i="0" u="none" strike="noStrike" dirty="0">
                        <a:solidFill>
                          <a:srgbClr val="000000"/>
                        </a:solidFill>
                        <a:effectLst/>
                        <a:latin typeface="Calibri" panose="020F0502020204030204" pitchFamily="34" charset="0"/>
                      </a:endParaRPr>
                    </a:p>
                  </a:txBody>
                  <a:tcPr marL="12700" marR="12700" marT="12700" marB="0" anchor="b">
                    <a:solidFill>
                      <a:srgbClr val="00D8BB"/>
                    </a:solidFill>
                  </a:tcPr>
                </a:tc>
                <a:extLst>
                  <a:ext uri="{0D108BD9-81ED-4DB2-BD59-A6C34878D82A}">
                    <a16:rowId xmlns:a16="http://schemas.microsoft.com/office/drawing/2014/main" val="3034368471"/>
                  </a:ext>
                </a:extLst>
              </a:tr>
              <a:tr h="254000">
                <a:tc>
                  <a:txBody>
                    <a:bodyPr/>
                    <a:lstStyle/>
                    <a:p>
                      <a:pPr algn="l" fontAlgn="b"/>
                      <a:r>
                        <a:rPr lang="da-DK" sz="1400" u="none" strike="noStrike" dirty="0">
                          <a:effectLst/>
                        </a:rPr>
                        <a:t>Intäkter per år</a:t>
                      </a:r>
                      <a:endParaRPr lang="da-DK" sz="1400" b="1" i="0" u="none" strike="noStrike" dirty="0">
                        <a:solidFill>
                          <a:srgbClr val="000000"/>
                        </a:solidFill>
                        <a:effectLst/>
                        <a:latin typeface="Calibri" panose="020F0502020204030204" pitchFamily="34" charset="0"/>
                      </a:endParaRPr>
                    </a:p>
                  </a:txBody>
                  <a:tcPr marL="12700" marR="12700" marT="12700" marB="0" anchor="b">
                    <a:solidFill>
                      <a:srgbClr val="00D8BB"/>
                    </a:solidFill>
                  </a:tcPr>
                </a:tc>
                <a:tc>
                  <a:txBody>
                    <a:bodyPr/>
                    <a:lstStyle/>
                    <a:p>
                      <a:pPr algn="r" fontAlgn="b"/>
                      <a:r>
                        <a:rPr lang="da-DK" sz="1400" u="none" strike="noStrike" dirty="0">
                          <a:effectLst/>
                        </a:rPr>
                        <a:t>465 200 kr</a:t>
                      </a:r>
                      <a:endParaRPr lang="da-DK" sz="1400" b="0" i="0" u="none" strike="noStrike" dirty="0">
                        <a:solidFill>
                          <a:srgbClr val="000000"/>
                        </a:solidFill>
                        <a:effectLst/>
                        <a:latin typeface="Calibri" panose="020F0502020204030204" pitchFamily="34" charset="0"/>
                      </a:endParaRPr>
                    </a:p>
                  </a:txBody>
                  <a:tcPr marL="12700" marR="12700" marT="12700" marB="0" anchor="b">
                    <a:solidFill>
                      <a:srgbClr val="00D8BB"/>
                    </a:solidFill>
                  </a:tcPr>
                </a:tc>
                <a:tc>
                  <a:txBody>
                    <a:bodyPr/>
                    <a:lstStyle/>
                    <a:p>
                      <a:pPr algn="l" fontAlgn="b"/>
                      <a:endParaRPr lang="da-DK" sz="1400" b="0" i="0" u="none" strike="noStrike" dirty="0">
                        <a:solidFill>
                          <a:srgbClr val="000000"/>
                        </a:solidFill>
                        <a:effectLst/>
                        <a:latin typeface="Calibri" panose="020F0502020204030204" pitchFamily="34" charset="0"/>
                      </a:endParaRPr>
                    </a:p>
                  </a:txBody>
                  <a:tcPr marL="12700" marR="12700" marT="12700" marB="0" anchor="b">
                    <a:solidFill>
                      <a:srgbClr val="00D8BB"/>
                    </a:solidFill>
                  </a:tcPr>
                </a:tc>
                <a:extLst>
                  <a:ext uri="{0D108BD9-81ED-4DB2-BD59-A6C34878D82A}">
                    <a16:rowId xmlns:a16="http://schemas.microsoft.com/office/drawing/2014/main" val="3919556832"/>
                  </a:ext>
                </a:extLst>
              </a:tr>
              <a:tr h="254000">
                <a:tc>
                  <a:txBody>
                    <a:bodyPr/>
                    <a:lstStyle/>
                    <a:p>
                      <a:pPr algn="l" fontAlgn="b"/>
                      <a:endParaRPr lang="da-DK" sz="1500" b="0" i="0" u="none" strike="noStrike">
                        <a:solidFill>
                          <a:srgbClr val="000000"/>
                        </a:solidFill>
                        <a:effectLst/>
                        <a:latin typeface="Calibri" panose="020F0502020204030204" pitchFamily="34" charset="0"/>
                      </a:endParaRPr>
                    </a:p>
                  </a:txBody>
                  <a:tcPr marL="12700" marR="12700" marT="12700" marB="0" anchor="b">
                    <a:solidFill>
                      <a:srgbClr val="00D8BB"/>
                    </a:solidFill>
                  </a:tcPr>
                </a:tc>
                <a:tc>
                  <a:txBody>
                    <a:bodyPr/>
                    <a:lstStyle/>
                    <a:p>
                      <a:pPr algn="l" fontAlgn="b"/>
                      <a:endParaRPr lang="da-DK" sz="1500" b="0" i="0" u="none" strike="noStrike">
                        <a:solidFill>
                          <a:srgbClr val="000000"/>
                        </a:solidFill>
                        <a:effectLst/>
                        <a:latin typeface="Calibri" panose="020F0502020204030204" pitchFamily="34" charset="0"/>
                      </a:endParaRPr>
                    </a:p>
                  </a:txBody>
                  <a:tcPr marL="12700" marR="12700" marT="12700" marB="0" anchor="b">
                    <a:solidFill>
                      <a:srgbClr val="00D8BB"/>
                    </a:solidFill>
                  </a:tcPr>
                </a:tc>
                <a:tc>
                  <a:txBody>
                    <a:bodyPr/>
                    <a:lstStyle/>
                    <a:p>
                      <a:pPr algn="l" fontAlgn="b"/>
                      <a:endParaRPr lang="da-DK" sz="1500" b="0" i="0" u="none" strike="noStrike" dirty="0">
                        <a:solidFill>
                          <a:srgbClr val="000000"/>
                        </a:solidFill>
                        <a:effectLst/>
                        <a:latin typeface="Calibri" panose="020F0502020204030204" pitchFamily="34" charset="0"/>
                      </a:endParaRPr>
                    </a:p>
                  </a:txBody>
                  <a:tcPr marL="12700" marR="12700" marT="12700" marB="0" anchor="b">
                    <a:solidFill>
                      <a:srgbClr val="00D8BB"/>
                    </a:solidFill>
                  </a:tcPr>
                </a:tc>
                <a:extLst>
                  <a:ext uri="{0D108BD9-81ED-4DB2-BD59-A6C34878D82A}">
                    <a16:rowId xmlns:a16="http://schemas.microsoft.com/office/drawing/2014/main" val="1317897378"/>
                  </a:ext>
                </a:extLst>
              </a:tr>
              <a:tr h="254000">
                <a:tc>
                  <a:txBody>
                    <a:bodyPr/>
                    <a:lstStyle/>
                    <a:p>
                      <a:pPr algn="l" fontAlgn="b"/>
                      <a:r>
                        <a:rPr lang="da-DK" sz="1500" u="none" strike="noStrike" dirty="0">
                          <a:effectLst/>
                        </a:rPr>
                        <a:t>UTGIFTER FÖR BOSTAD</a:t>
                      </a:r>
                      <a:endParaRPr lang="da-DK" sz="1500" b="1" i="0" u="none" strike="noStrike" dirty="0">
                        <a:solidFill>
                          <a:srgbClr val="00B050"/>
                        </a:solidFill>
                        <a:effectLst/>
                        <a:latin typeface="Calibri" panose="020F0502020204030204" pitchFamily="34" charset="0"/>
                      </a:endParaRPr>
                    </a:p>
                  </a:txBody>
                  <a:tcPr marL="12700" marR="12700" marT="12700" marB="0" anchor="b">
                    <a:solidFill>
                      <a:srgbClr val="00D8BB"/>
                    </a:solidFill>
                  </a:tcPr>
                </a:tc>
                <a:tc>
                  <a:txBody>
                    <a:bodyPr/>
                    <a:lstStyle/>
                    <a:p>
                      <a:pPr algn="l" fontAlgn="b"/>
                      <a:endParaRPr lang="da-DK" sz="1500" b="0" i="0" u="none" strike="noStrike">
                        <a:solidFill>
                          <a:srgbClr val="000000"/>
                        </a:solidFill>
                        <a:effectLst/>
                        <a:latin typeface="Calibri" panose="020F0502020204030204" pitchFamily="34" charset="0"/>
                      </a:endParaRPr>
                    </a:p>
                  </a:txBody>
                  <a:tcPr marL="12700" marR="12700" marT="12700" marB="0" anchor="b">
                    <a:solidFill>
                      <a:srgbClr val="00D8BB"/>
                    </a:solidFill>
                  </a:tcPr>
                </a:tc>
                <a:tc>
                  <a:txBody>
                    <a:bodyPr/>
                    <a:lstStyle/>
                    <a:p>
                      <a:pPr algn="l" fontAlgn="b"/>
                      <a:endParaRPr lang="da-DK" sz="1500" b="0" i="0" u="none" strike="noStrike">
                        <a:solidFill>
                          <a:srgbClr val="000000"/>
                        </a:solidFill>
                        <a:effectLst/>
                        <a:latin typeface="Calibri" panose="020F0502020204030204" pitchFamily="34" charset="0"/>
                      </a:endParaRPr>
                    </a:p>
                  </a:txBody>
                  <a:tcPr marL="12700" marR="12700" marT="12700" marB="0" anchor="b">
                    <a:solidFill>
                      <a:srgbClr val="00D8BB"/>
                    </a:solidFill>
                  </a:tcPr>
                </a:tc>
                <a:extLst>
                  <a:ext uri="{0D108BD9-81ED-4DB2-BD59-A6C34878D82A}">
                    <a16:rowId xmlns:a16="http://schemas.microsoft.com/office/drawing/2014/main" val="2129546392"/>
                  </a:ext>
                </a:extLst>
              </a:tr>
              <a:tr h="254000">
                <a:tc>
                  <a:txBody>
                    <a:bodyPr/>
                    <a:lstStyle/>
                    <a:p>
                      <a:pPr algn="l" fontAlgn="b"/>
                      <a:r>
                        <a:rPr lang="da-DK" sz="1400" u="none" strike="noStrike" dirty="0">
                          <a:effectLst/>
                        </a:rPr>
                        <a:t>Hyra/avbetalning på bolån</a:t>
                      </a:r>
                      <a:endParaRPr lang="da-DK" sz="1400" b="0" i="0" u="none" strike="noStrike" dirty="0">
                        <a:solidFill>
                          <a:srgbClr val="000000"/>
                        </a:solidFill>
                        <a:effectLst/>
                        <a:latin typeface="Calibri" panose="020F0502020204030204" pitchFamily="34" charset="0"/>
                      </a:endParaRPr>
                    </a:p>
                  </a:txBody>
                  <a:tcPr marL="12700" marR="12700" marT="12700" marB="0" anchor="b">
                    <a:solidFill>
                      <a:srgbClr val="00D8BB"/>
                    </a:solidFill>
                  </a:tcPr>
                </a:tc>
                <a:tc>
                  <a:txBody>
                    <a:bodyPr/>
                    <a:lstStyle/>
                    <a:p>
                      <a:pPr algn="r" fontAlgn="b"/>
                      <a:r>
                        <a:rPr lang="da-DK" sz="1400" u="none" strike="noStrike" dirty="0">
                          <a:effectLst/>
                        </a:rPr>
                        <a:t>15 000 kr/</a:t>
                      </a:r>
                      <a:endParaRPr lang="da-DK" sz="1400" b="0" i="0" u="none" strike="noStrike" dirty="0">
                        <a:solidFill>
                          <a:srgbClr val="000000"/>
                        </a:solidFill>
                        <a:effectLst/>
                        <a:latin typeface="Calibri" panose="020F0502020204030204" pitchFamily="34" charset="0"/>
                      </a:endParaRPr>
                    </a:p>
                  </a:txBody>
                  <a:tcPr marL="12700" marR="12700" marT="12700" marB="0" anchor="b">
                    <a:solidFill>
                      <a:srgbClr val="00D8BB"/>
                    </a:solidFill>
                  </a:tcPr>
                </a:tc>
                <a:tc>
                  <a:txBody>
                    <a:bodyPr/>
                    <a:lstStyle/>
                    <a:p>
                      <a:pPr algn="l" fontAlgn="b"/>
                      <a:r>
                        <a:rPr lang="da-DK" sz="1400" u="none" strike="noStrike" dirty="0">
                          <a:effectLst/>
                        </a:rPr>
                        <a:t>mån</a:t>
                      </a:r>
                      <a:endParaRPr lang="da-DK" sz="1400" b="0" i="0" u="none" strike="noStrike" dirty="0">
                        <a:solidFill>
                          <a:srgbClr val="000000"/>
                        </a:solidFill>
                        <a:effectLst/>
                        <a:latin typeface="Calibri" panose="020F0502020204030204" pitchFamily="34" charset="0"/>
                      </a:endParaRPr>
                    </a:p>
                  </a:txBody>
                  <a:tcPr marL="12700" marR="12700" marT="12700" marB="0" anchor="b">
                    <a:solidFill>
                      <a:srgbClr val="00D8BB"/>
                    </a:solidFill>
                  </a:tcPr>
                </a:tc>
                <a:extLst>
                  <a:ext uri="{0D108BD9-81ED-4DB2-BD59-A6C34878D82A}">
                    <a16:rowId xmlns:a16="http://schemas.microsoft.com/office/drawing/2014/main" val="1171609655"/>
                  </a:ext>
                </a:extLst>
              </a:tr>
              <a:tr h="254000">
                <a:tc>
                  <a:txBody>
                    <a:bodyPr/>
                    <a:lstStyle/>
                    <a:p>
                      <a:pPr algn="l" fontAlgn="b"/>
                      <a:r>
                        <a:rPr lang="da-DK" sz="1400" u="none" strike="noStrike" dirty="0">
                          <a:effectLst/>
                        </a:rPr>
                        <a:t>Värme</a:t>
                      </a:r>
                      <a:endParaRPr lang="da-DK" sz="1400" b="0" i="0" u="none" strike="noStrike" dirty="0">
                        <a:solidFill>
                          <a:srgbClr val="000000"/>
                        </a:solidFill>
                        <a:effectLst/>
                        <a:latin typeface="Calibri" panose="020F0502020204030204" pitchFamily="34" charset="0"/>
                      </a:endParaRPr>
                    </a:p>
                  </a:txBody>
                  <a:tcPr marL="12700" marR="12700" marT="12700" marB="0" anchor="b">
                    <a:solidFill>
                      <a:srgbClr val="00D8BB"/>
                    </a:solidFill>
                  </a:tcPr>
                </a:tc>
                <a:tc>
                  <a:txBody>
                    <a:bodyPr/>
                    <a:lstStyle/>
                    <a:p>
                      <a:pPr algn="r" fontAlgn="b"/>
                      <a:r>
                        <a:rPr lang="da-DK" sz="1400" u="none" strike="noStrike" dirty="0">
                          <a:effectLst/>
                        </a:rPr>
                        <a:t>1 000 kr/</a:t>
                      </a:r>
                      <a:endParaRPr lang="da-DK" sz="1400" b="0" i="0" u="none" strike="noStrike" dirty="0">
                        <a:solidFill>
                          <a:srgbClr val="000000"/>
                        </a:solidFill>
                        <a:effectLst/>
                        <a:latin typeface="Calibri" panose="020F0502020204030204" pitchFamily="34" charset="0"/>
                      </a:endParaRPr>
                    </a:p>
                  </a:txBody>
                  <a:tcPr marL="12700" marR="12700" marT="12700" marB="0" anchor="b">
                    <a:solidFill>
                      <a:srgbClr val="00D8BB"/>
                    </a:solidFill>
                  </a:tcPr>
                </a:tc>
                <a:tc>
                  <a:txBody>
                    <a:bodyPr/>
                    <a:lstStyle/>
                    <a:p>
                      <a:pPr algn="l" fontAlgn="b"/>
                      <a:r>
                        <a:rPr lang="da-DK" sz="1400" u="none" strike="noStrike" dirty="0">
                          <a:effectLst/>
                        </a:rPr>
                        <a:t>mån</a:t>
                      </a:r>
                      <a:endParaRPr lang="da-DK" sz="1400" b="0" i="0" u="none" strike="noStrike" dirty="0">
                        <a:solidFill>
                          <a:srgbClr val="000000"/>
                        </a:solidFill>
                        <a:effectLst/>
                        <a:latin typeface="Calibri" panose="020F0502020204030204" pitchFamily="34" charset="0"/>
                      </a:endParaRPr>
                    </a:p>
                  </a:txBody>
                  <a:tcPr marL="12700" marR="12700" marT="12700" marB="0" anchor="b">
                    <a:solidFill>
                      <a:srgbClr val="00D8BB"/>
                    </a:solidFill>
                  </a:tcPr>
                </a:tc>
                <a:extLst>
                  <a:ext uri="{0D108BD9-81ED-4DB2-BD59-A6C34878D82A}">
                    <a16:rowId xmlns:a16="http://schemas.microsoft.com/office/drawing/2014/main" val="1329619112"/>
                  </a:ext>
                </a:extLst>
              </a:tr>
            </a:tbl>
          </a:graphicData>
        </a:graphic>
      </p:graphicFrame>
      <p:pic>
        <p:nvPicPr>
          <p:cNvPr id="8" name="Billede 7">
            <a:extLst>
              <a:ext uri="{FF2B5EF4-FFF2-40B4-BE49-F238E27FC236}">
                <a16:creationId xmlns:a16="http://schemas.microsoft.com/office/drawing/2014/main" id="{BC08D409-915C-39B8-D9B1-3A779A10EC57}"/>
              </a:ext>
            </a:extLst>
          </p:cNvPr>
          <p:cNvPicPr>
            <a:picLocks noChangeAspect="1"/>
          </p:cNvPicPr>
          <p:nvPr/>
        </p:nvPicPr>
        <p:blipFill>
          <a:blip r:embed="rId3"/>
          <a:stretch>
            <a:fillRect/>
          </a:stretch>
        </p:blipFill>
        <p:spPr>
          <a:xfrm>
            <a:off x="6283689" y="3718560"/>
            <a:ext cx="5238044" cy="2946400"/>
          </a:xfrm>
          <a:prstGeom prst="rect">
            <a:avLst/>
          </a:prstGeom>
        </p:spPr>
      </p:pic>
      <p:sp>
        <p:nvSpPr>
          <p:cNvPr id="3" name="Tekstfelt 2">
            <a:extLst>
              <a:ext uri="{FF2B5EF4-FFF2-40B4-BE49-F238E27FC236}">
                <a16:creationId xmlns:a16="http://schemas.microsoft.com/office/drawing/2014/main" id="{6C5D9D8D-68E8-CE6D-A5EF-39A503D40768}"/>
              </a:ext>
            </a:extLst>
          </p:cNvPr>
          <p:cNvSpPr txBox="1">
            <a:spLocks noChangeArrowheads="1"/>
          </p:cNvSpPr>
          <p:nvPr/>
        </p:nvSpPr>
        <p:spPr bwMode="auto">
          <a:xfrm>
            <a:off x="0" y="6489431"/>
            <a:ext cx="6096000" cy="300852"/>
          </a:xfrm>
          <a:prstGeom prst="rect">
            <a:avLst/>
          </a:prstGeom>
          <a:noFill/>
          <a:ln w="9525">
            <a:noFill/>
            <a:miter lim="800000"/>
            <a:headEnd/>
            <a:tailEnd/>
          </a:ln>
        </p:spPr>
        <p:txBody>
          <a:bodyPr rot="0" vert="horz" wrap="square" lIns="121920" tIns="60960" rIns="121920" bIns="60960" anchor="t" anchorCtr="0">
            <a:spAutoFit/>
          </a:bodyPr>
          <a:lstStyle/>
          <a:p>
            <a:pPr algn="ctr">
              <a:lnSpc>
                <a:spcPct val="115000"/>
              </a:lnSpc>
              <a:spcAft>
                <a:spcPts val="1333"/>
              </a:spcAft>
            </a:pPr>
            <a:r>
              <a:rPr lang="da-DK" sz="1067" dirty="0">
                <a:latin typeface="Quicksand"/>
                <a:ea typeface="Calibri" panose="020F0502020204030204" pitchFamily="34" charset="0"/>
                <a:cs typeface="Arial" panose="020B0604020202020204" pitchFamily="34" charset="0"/>
              </a:rPr>
              <a:t>www.undervisning.aktiedysten.dk © 2023 Aktiedysten og Balalli Da Silveira M. Degas</a:t>
            </a:r>
            <a:endParaRPr lang="da-DK" sz="1400" dirty="0">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4"/>
          <p:cNvSpPr txBox="1">
            <a:spLocks noGrp="1"/>
          </p:cNvSpPr>
          <p:nvPr>
            <p:ph type="title"/>
          </p:nvPr>
        </p:nvSpPr>
        <p:spPr>
          <a:xfrm>
            <a:off x="415600" y="593366"/>
            <a:ext cx="5406080" cy="1367513"/>
          </a:xfrm>
          <a:prstGeom prst="rect">
            <a:avLst/>
          </a:prstGeom>
        </p:spPr>
        <p:txBody>
          <a:bodyPr spcFirstLastPara="1" vert="horz" wrap="square" lIns="121900" tIns="121900" rIns="121900" bIns="121900" rtlCol="0" anchor="t" anchorCtr="0">
            <a:normAutofit/>
          </a:bodyPr>
          <a:lstStyle/>
          <a:p>
            <a:r>
              <a:rPr lang="da" sz="3200" dirty="0">
                <a:solidFill>
                  <a:srgbClr val="30D4BC"/>
                </a:solidFill>
                <a:latin typeface="Quicksand Medium" pitchFamily="2" charset="0"/>
              </a:rPr>
              <a:t>Dagens viktigaste poänger </a:t>
            </a:r>
            <a:br>
              <a:rPr lang="da" sz="3200" dirty="0">
                <a:solidFill>
                  <a:srgbClr val="30D4BC"/>
                </a:solidFill>
                <a:latin typeface="Quicksand Medium" pitchFamily="2" charset="0"/>
              </a:rPr>
            </a:br>
            <a:r>
              <a:rPr lang="da" sz="3200" dirty="0">
                <a:solidFill>
                  <a:srgbClr val="30D4BC"/>
                </a:solidFill>
                <a:latin typeface="Quicksand Medium" pitchFamily="2" charset="0"/>
              </a:rPr>
              <a:t>- Vad har vi lärt oss i dag?</a:t>
            </a:r>
            <a:endParaRPr sz="3200" dirty="0">
              <a:solidFill>
                <a:srgbClr val="30D4BC"/>
              </a:solidFill>
              <a:latin typeface="Quicksand Medium" pitchFamily="2" charset="0"/>
            </a:endParaRPr>
          </a:p>
        </p:txBody>
      </p:sp>
      <p:sp>
        <p:nvSpPr>
          <p:cNvPr id="152" name="Google Shape;152;p24"/>
          <p:cNvSpPr txBox="1">
            <a:spLocks noGrp="1"/>
          </p:cNvSpPr>
          <p:nvPr>
            <p:ph type="body" idx="1"/>
          </p:nvPr>
        </p:nvSpPr>
        <p:spPr>
          <a:xfrm>
            <a:off x="415600" y="2075114"/>
            <a:ext cx="4847280" cy="2425767"/>
          </a:xfrm>
          <a:prstGeom prst="rect">
            <a:avLst/>
          </a:prstGeom>
        </p:spPr>
        <p:txBody>
          <a:bodyPr spcFirstLastPara="1" vert="horz" wrap="square" lIns="121900" tIns="121900" rIns="121900" bIns="121900" rtlCol="0" anchor="t" anchorCtr="0">
            <a:normAutofit/>
          </a:bodyPr>
          <a:lstStyle/>
          <a:p>
            <a:pPr>
              <a:buBlip>
                <a:blip r:embed="rId3"/>
              </a:buBlip>
            </a:pPr>
            <a:r>
              <a:rPr lang="da" sz="1600" dirty="0">
                <a:latin typeface="Quicksand Medium" pitchFamily="2" charset="0"/>
              </a:rPr>
              <a:t>Vi har undersökt några grundläggande ekonomiska begrepp och sett hur de relaterar till investeringar.</a:t>
            </a:r>
            <a:br>
              <a:rPr lang="da" sz="1600" dirty="0">
                <a:latin typeface="Quicksand Medium" pitchFamily="2" charset="0"/>
              </a:rPr>
            </a:br>
            <a:endParaRPr sz="1600" dirty="0">
              <a:latin typeface="Quicksand Medium" pitchFamily="2" charset="0"/>
            </a:endParaRPr>
          </a:p>
          <a:p>
            <a:pPr>
              <a:buBlip>
                <a:blip r:embed="rId3"/>
              </a:buBlip>
            </a:pPr>
            <a:r>
              <a:rPr lang="da" sz="1600" dirty="0">
                <a:latin typeface="Quicksand Medium" pitchFamily="2" charset="0"/>
              </a:rPr>
              <a:t>Vi har också dykt ner i personlig ekonomi genom en case-uppgift.</a:t>
            </a:r>
            <a:endParaRPr sz="1600" dirty="0">
              <a:latin typeface="Quicksand Medium" pitchFamily="2" charset="0"/>
            </a:endParaRPr>
          </a:p>
        </p:txBody>
      </p:sp>
      <p:pic>
        <p:nvPicPr>
          <p:cNvPr id="5" name="Billede 4">
            <a:extLst>
              <a:ext uri="{FF2B5EF4-FFF2-40B4-BE49-F238E27FC236}">
                <a16:creationId xmlns:a16="http://schemas.microsoft.com/office/drawing/2014/main" id="{43BBE3B2-8D1F-EF6C-49A8-BBA1FFD121F2}"/>
              </a:ext>
            </a:extLst>
          </p:cNvPr>
          <p:cNvPicPr>
            <a:picLocks noChangeAspect="1"/>
          </p:cNvPicPr>
          <p:nvPr/>
        </p:nvPicPr>
        <p:blipFill rotWithShape="1">
          <a:blip r:embed="rId4">
            <a:extLst>
              <a:ext uri="{28A0092B-C50C-407E-A947-70E740481C1C}">
                <a14:useLocalDpi xmlns:a14="http://schemas.microsoft.com/office/drawing/2010/main" val="0"/>
              </a:ext>
            </a:extLst>
          </a:blip>
          <a:srcRect l="24913" r="22807"/>
          <a:stretch/>
        </p:blipFill>
        <p:spPr>
          <a:xfrm>
            <a:off x="5821681" y="0"/>
            <a:ext cx="6370319" cy="6858000"/>
          </a:xfrm>
          <a:prstGeom prst="rect">
            <a:avLst/>
          </a:prstGeom>
        </p:spPr>
      </p:pic>
      <p:sp>
        <p:nvSpPr>
          <p:cNvPr id="2" name="Tekstfelt 2">
            <a:extLst>
              <a:ext uri="{FF2B5EF4-FFF2-40B4-BE49-F238E27FC236}">
                <a16:creationId xmlns:a16="http://schemas.microsoft.com/office/drawing/2014/main" id="{6D848739-9CE5-9AF6-D061-5ABFD4CE859E}"/>
              </a:ext>
            </a:extLst>
          </p:cNvPr>
          <p:cNvSpPr txBox="1">
            <a:spLocks noChangeArrowheads="1"/>
          </p:cNvSpPr>
          <p:nvPr/>
        </p:nvSpPr>
        <p:spPr bwMode="auto">
          <a:xfrm>
            <a:off x="0" y="6489431"/>
            <a:ext cx="5821680" cy="300852"/>
          </a:xfrm>
          <a:prstGeom prst="rect">
            <a:avLst/>
          </a:prstGeom>
          <a:noFill/>
          <a:ln w="9525">
            <a:noFill/>
            <a:miter lim="800000"/>
            <a:headEnd/>
            <a:tailEnd/>
          </a:ln>
        </p:spPr>
        <p:txBody>
          <a:bodyPr rot="0" vert="horz" wrap="square" lIns="121920" tIns="60960" rIns="121920" bIns="60960" anchor="t" anchorCtr="0">
            <a:spAutoFit/>
          </a:bodyPr>
          <a:lstStyle/>
          <a:p>
            <a:pPr algn="ctr">
              <a:lnSpc>
                <a:spcPct val="115000"/>
              </a:lnSpc>
              <a:spcAft>
                <a:spcPts val="1333"/>
              </a:spcAft>
            </a:pPr>
            <a:r>
              <a:rPr lang="da-DK" sz="1067" dirty="0">
                <a:latin typeface="Quicksand"/>
                <a:ea typeface="Calibri" panose="020F0502020204030204" pitchFamily="34" charset="0"/>
                <a:cs typeface="Arial" panose="020B0604020202020204" pitchFamily="34" charset="0"/>
              </a:rPr>
              <a:t>www.undervisning.aktiedysten.dk © 2023 Aktiedysten og Balalli Da Silveira M. Degas</a:t>
            </a:r>
            <a:endParaRPr lang="da-DK" sz="1400" dirty="0">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2" name="Google Shape;107;p3">
            <a:extLst>
              <a:ext uri="{FF2B5EF4-FFF2-40B4-BE49-F238E27FC236}">
                <a16:creationId xmlns:a16="http://schemas.microsoft.com/office/drawing/2014/main" id="{48F822DF-E6E2-5812-FC95-6BA07D9E1EEE}"/>
              </a:ext>
            </a:extLst>
          </p:cNvPr>
          <p:cNvSpPr/>
          <p:nvPr/>
        </p:nvSpPr>
        <p:spPr>
          <a:xfrm>
            <a:off x="6096000" y="0"/>
            <a:ext cx="6096000" cy="6858000"/>
          </a:xfrm>
          <a:prstGeom prst="rect">
            <a:avLst/>
          </a:prstGeom>
          <a:solidFill>
            <a:srgbClr val="323343"/>
          </a:solidFill>
          <a:ln>
            <a:noFill/>
          </a:ln>
          <a:effectLst/>
        </p:spPr>
        <p:txBody>
          <a:bodyPr spcFirstLastPara="1" wrap="square" lIns="121900" tIns="60933" rIns="121900" bIns="60933" anchor="ctr" anchorCtr="0">
            <a:noAutofit/>
          </a:bodyPr>
          <a:lstStyle/>
          <a:p>
            <a:pPr algn="ctr"/>
            <a:endParaRPr lang="da-DK" sz="2400">
              <a:solidFill>
                <a:schemeClr val="bg1"/>
              </a:solidFill>
              <a:latin typeface="Quicksand Medium" pitchFamily="2" charset="0"/>
              <a:ea typeface="Calibri"/>
              <a:cs typeface="Calibri"/>
              <a:sym typeface="Calibri"/>
            </a:endParaRPr>
          </a:p>
        </p:txBody>
      </p:sp>
      <p:sp>
        <p:nvSpPr>
          <p:cNvPr id="161" name="Google Shape;161;p25"/>
          <p:cNvSpPr txBox="1">
            <a:spLocks noGrp="1"/>
          </p:cNvSpPr>
          <p:nvPr>
            <p:ph type="title"/>
          </p:nvPr>
        </p:nvSpPr>
        <p:spPr>
          <a:xfrm>
            <a:off x="354000" y="1644233"/>
            <a:ext cx="5393600" cy="1976400"/>
          </a:xfrm>
          <a:prstGeom prst="rect">
            <a:avLst/>
          </a:prstGeom>
        </p:spPr>
        <p:txBody>
          <a:bodyPr spcFirstLastPara="1" vert="horz" wrap="square" lIns="121900" tIns="121900" rIns="121900" bIns="121900" rtlCol="0" anchor="b" anchorCtr="0">
            <a:normAutofit/>
          </a:bodyPr>
          <a:lstStyle/>
          <a:p>
            <a:r>
              <a:rPr lang="da" sz="4800" dirty="0">
                <a:solidFill>
                  <a:srgbClr val="30D4BC"/>
                </a:solidFill>
                <a:latin typeface="Quicksand Medium" pitchFamily="2" charset="0"/>
              </a:rPr>
              <a:t>Förberedelse för nästa modul</a:t>
            </a:r>
            <a:endParaRPr sz="4800" dirty="0">
              <a:solidFill>
                <a:srgbClr val="30D4BC"/>
              </a:solidFill>
              <a:latin typeface="Quicksand Medium" pitchFamily="2" charset="0"/>
            </a:endParaRPr>
          </a:p>
        </p:txBody>
      </p:sp>
      <p:sp>
        <p:nvSpPr>
          <p:cNvPr id="162" name="Google Shape;162;p25"/>
          <p:cNvSpPr txBox="1">
            <a:spLocks noGrp="1"/>
          </p:cNvSpPr>
          <p:nvPr>
            <p:ph type="subTitle" idx="1"/>
          </p:nvPr>
        </p:nvSpPr>
        <p:spPr>
          <a:xfrm>
            <a:off x="354000" y="3737433"/>
            <a:ext cx="5393600" cy="1646800"/>
          </a:xfrm>
          <a:prstGeom prst="rect">
            <a:avLst/>
          </a:prstGeom>
        </p:spPr>
        <p:txBody>
          <a:bodyPr spcFirstLastPara="1" vert="horz" wrap="square" lIns="121900" tIns="121900" rIns="121900" bIns="121900" rtlCol="0" anchor="t" anchorCtr="0">
            <a:normAutofit/>
          </a:bodyPr>
          <a:lstStyle/>
          <a:p>
            <a:pPr marL="0" indent="0"/>
            <a:r>
              <a:rPr lang="da" sz="2400" dirty="0">
                <a:latin typeface="Quicksand Medium" pitchFamily="2" charset="0"/>
              </a:rPr>
              <a:t>Innan vi säger “tack för i dag”</a:t>
            </a:r>
            <a:endParaRPr sz="2400" dirty="0">
              <a:latin typeface="Quicksand Medium" pitchFamily="2" charset="0"/>
            </a:endParaRPr>
          </a:p>
        </p:txBody>
      </p:sp>
      <p:sp>
        <p:nvSpPr>
          <p:cNvPr id="163" name="Google Shape;163;p25"/>
          <p:cNvSpPr txBox="1">
            <a:spLocks noGrp="1"/>
          </p:cNvSpPr>
          <p:nvPr>
            <p:ph type="body" idx="2"/>
          </p:nvPr>
        </p:nvSpPr>
        <p:spPr>
          <a:xfrm>
            <a:off x="6197533" y="506367"/>
            <a:ext cx="5504400" cy="6021600"/>
          </a:xfrm>
          <a:prstGeom prst="rect">
            <a:avLst/>
          </a:prstGeom>
        </p:spPr>
        <p:txBody>
          <a:bodyPr spcFirstLastPara="1" vert="horz" wrap="square" lIns="121900" tIns="121900" rIns="121900" bIns="121900" rtlCol="0" anchor="t" anchorCtr="0">
            <a:normAutofit/>
          </a:bodyPr>
          <a:lstStyle/>
          <a:p>
            <a:pPr marL="0" indent="0">
              <a:buNone/>
            </a:pPr>
            <a:r>
              <a:rPr lang="da" sz="1867" b="1" dirty="0">
                <a:solidFill>
                  <a:schemeClr val="bg1"/>
                </a:solidFill>
                <a:latin typeface="Quicksand Medium" pitchFamily="2" charset="0"/>
              </a:rPr>
              <a:t>Läxa till nästa gång:</a:t>
            </a:r>
            <a:endParaRPr sz="1867" b="1" dirty="0">
              <a:solidFill>
                <a:schemeClr val="bg1"/>
              </a:solidFill>
              <a:latin typeface="Quicksand Medium" pitchFamily="2" charset="0"/>
            </a:endParaRPr>
          </a:p>
          <a:p>
            <a:pPr>
              <a:spcBef>
                <a:spcPts val="1600"/>
              </a:spcBef>
              <a:buBlip>
                <a:blip r:embed="rId3"/>
              </a:buBlip>
            </a:pPr>
            <a:r>
              <a:rPr lang="da" sz="1867" dirty="0">
                <a:solidFill>
                  <a:schemeClr val="bg1"/>
                </a:solidFill>
                <a:latin typeface="Quicksand Medium" pitchFamily="2" charset="0"/>
              </a:rPr>
              <a:t>Vi börjar använda Aktiekampen i nästa modul. Ta en titt på plattformen och lär dig använda dess funktioner.</a:t>
            </a:r>
            <a:br>
              <a:rPr lang="da" sz="1867" dirty="0">
                <a:solidFill>
                  <a:schemeClr val="bg1"/>
                </a:solidFill>
                <a:latin typeface="Quicksand Medium" pitchFamily="2" charset="0"/>
              </a:rPr>
            </a:br>
            <a:endParaRPr sz="1867" dirty="0">
              <a:solidFill>
                <a:schemeClr val="bg1"/>
              </a:solidFill>
              <a:latin typeface="Quicksand Medium" pitchFamily="2" charset="0"/>
            </a:endParaRPr>
          </a:p>
          <a:p>
            <a:pPr>
              <a:buBlip>
                <a:blip r:embed="rId3"/>
              </a:buBlip>
            </a:pPr>
            <a:r>
              <a:rPr lang="da" sz="1867" dirty="0">
                <a:solidFill>
                  <a:schemeClr val="bg1"/>
                </a:solidFill>
                <a:latin typeface="Quicksand Medium" pitchFamily="2" charset="0"/>
              </a:rPr>
              <a:t>Till nästa gång: Se de fem avsnitten i videokursen som ger en bra introduktion till Aktiekampen.</a:t>
            </a:r>
            <a:endParaRPr sz="1867" dirty="0">
              <a:solidFill>
                <a:schemeClr val="bg1"/>
              </a:solidFill>
              <a:latin typeface="Quicksand Medium" pitchFamily="2" charset="0"/>
            </a:endParaRPr>
          </a:p>
        </p:txBody>
      </p:sp>
      <p:pic>
        <p:nvPicPr>
          <p:cNvPr id="4" name="Billede 3">
            <a:extLst>
              <a:ext uri="{FF2B5EF4-FFF2-40B4-BE49-F238E27FC236}">
                <a16:creationId xmlns:a16="http://schemas.microsoft.com/office/drawing/2014/main" id="{3E4154A4-D5B6-63FB-897D-26E9F3D1C1C8}"/>
              </a:ext>
            </a:extLst>
          </p:cNvPr>
          <p:cNvPicPr>
            <a:picLocks noChangeAspect="1"/>
          </p:cNvPicPr>
          <p:nvPr/>
        </p:nvPicPr>
        <p:blipFill rotWithShape="1">
          <a:blip r:embed="rId4"/>
          <a:srcRect l="32667" r="28133"/>
          <a:stretch/>
        </p:blipFill>
        <p:spPr>
          <a:xfrm>
            <a:off x="7796440" y="3087130"/>
            <a:ext cx="2639913" cy="3788141"/>
          </a:xfrm>
          <a:prstGeom prst="rect">
            <a:avLst/>
          </a:prstGeom>
        </p:spPr>
      </p:pic>
      <p:sp>
        <p:nvSpPr>
          <p:cNvPr id="5" name="Tekstfelt 2">
            <a:extLst>
              <a:ext uri="{FF2B5EF4-FFF2-40B4-BE49-F238E27FC236}">
                <a16:creationId xmlns:a16="http://schemas.microsoft.com/office/drawing/2014/main" id="{858ACBCC-D671-1490-1E51-6FCE2B327CD3}"/>
              </a:ext>
            </a:extLst>
          </p:cNvPr>
          <p:cNvSpPr txBox="1">
            <a:spLocks noChangeArrowheads="1"/>
          </p:cNvSpPr>
          <p:nvPr/>
        </p:nvSpPr>
        <p:spPr bwMode="auto">
          <a:xfrm>
            <a:off x="0" y="6489431"/>
            <a:ext cx="6096000" cy="300852"/>
          </a:xfrm>
          <a:prstGeom prst="rect">
            <a:avLst/>
          </a:prstGeom>
          <a:noFill/>
          <a:ln w="9525">
            <a:noFill/>
            <a:miter lim="800000"/>
            <a:headEnd/>
            <a:tailEnd/>
          </a:ln>
        </p:spPr>
        <p:txBody>
          <a:bodyPr rot="0" vert="horz" wrap="square" lIns="121920" tIns="60960" rIns="121920" bIns="60960" anchor="t" anchorCtr="0">
            <a:spAutoFit/>
          </a:bodyPr>
          <a:lstStyle/>
          <a:p>
            <a:pPr algn="ctr">
              <a:lnSpc>
                <a:spcPct val="115000"/>
              </a:lnSpc>
              <a:spcAft>
                <a:spcPts val="1333"/>
              </a:spcAft>
            </a:pPr>
            <a:r>
              <a:rPr lang="da-DK" sz="1067" dirty="0">
                <a:latin typeface="Quicksand"/>
                <a:ea typeface="Calibri" panose="020F0502020204030204" pitchFamily="34" charset="0"/>
                <a:cs typeface="Arial" panose="020B0604020202020204" pitchFamily="34" charset="0"/>
              </a:rPr>
              <a:t>www.undervisning.aktiedysten.dk © 2023 Aktiedysten og Balalli Da Silveira M. Degas</a:t>
            </a:r>
            <a:endParaRPr lang="da-DK" sz="1400" dirty="0">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415600" y="913140"/>
            <a:ext cx="11360800" cy="763600"/>
          </a:xfrm>
          <a:prstGeom prst="rect">
            <a:avLst/>
          </a:prstGeom>
        </p:spPr>
        <p:txBody>
          <a:bodyPr spcFirstLastPara="1" vert="horz" wrap="square" lIns="121900" tIns="121900" rIns="121900" bIns="121900" rtlCol="0" anchor="t" anchorCtr="0">
            <a:normAutofit fontScale="90000"/>
          </a:bodyPr>
          <a:lstStyle/>
          <a:p>
            <a:r>
              <a:rPr lang="da" b="1" dirty="0">
                <a:solidFill>
                  <a:srgbClr val="30D4BC"/>
                </a:solidFill>
                <a:latin typeface="Quicksand Medium" pitchFamily="2" charset="0"/>
              </a:rPr>
              <a:t>Välkommen till </a:t>
            </a:r>
            <a:br>
              <a:rPr lang="da" b="1" dirty="0">
                <a:solidFill>
                  <a:srgbClr val="30D4BC"/>
                </a:solidFill>
                <a:latin typeface="Quicksand Medium" pitchFamily="2" charset="0"/>
              </a:rPr>
            </a:br>
            <a:r>
              <a:rPr lang="da" b="1" dirty="0">
                <a:solidFill>
                  <a:srgbClr val="30D4BC"/>
                </a:solidFill>
                <a:latin typeface="Quicksand Medium" pitchFamily="2" charset="0"/>
              </a:rPr>
              <a:t>Investeringar 101</a:t>
            </a:r>
            <a:endParaRPr b="1" dirty="0">
              <a:solidFill>
                <a:srgbClr val="30D4BC"/>
              </a:solidFill>
              <a:latin typeface="Quicksand Medium" pitchFamily="2" charset="0"/>
            </a:endParaRPr>
          </a:p>
        </p:txBody>
      </p:sp>
      <p:sp>
        <p:nvSpPr>
          <p:cNvPr id="61" name="Google Shape;61;p14"/>
          <p:cNvSpPr txBox="1">
            <a:spLocks noGrp="1"/>
          </p:cNvSpPr>
          <p:nvPr>
            <p:ph type="body" idx="1"/>
          </p:nvPr>
        </p:nvSpPr>
        <p:spPr>
          <a:xfrm>
            <a:off x="415600" y="2187691"/>
            <a:ext cx="5333200" cy="4555200"/>
          </a:xfrm>
          <a:prstGeom prst="rect">
            <a:avLst/>
          </a:prstGeom>
        </p:spPr>
        <p:txBody>
          <a:bodyPr spcFirstLastPara="1" vert="horz" wrap="square" lIns="121900" tIns="121900" rIns="121900" bIns="121900" rtlCol="0" anchor="t" anchorCtr="0">
            <a:normAutofit/>
          </a:bodyPr>
          <a:lstStyle/>
          <a:p>
            <a:pPr>
              <a:buBlip>
                <a:blip r:embed="rId3"/>
              </a:buBlip>
            </a:pPr>
            <a:r>
              <a:rPr lang="da" sz="1600" dirty="0">
                <a:latin typeface="Quicksand Medium" pitchFamily="2" charset="0"/>
              </a:rPr>
              <a:t>Syftet med denna kurs är att ge er en grund till att förstå investeringar och personlig ekonomi.</a:t>
            </a:r>
            <a:br>
              <a:rPr lang="da" sz="1600" dirty="0">
                <a:latin typeface="Quicksand Medium" pitchFamily="2" charset="0"/>
              </a:rPr>
            </a:br>
            <a:endParaRPr sz="1600" dirty="0">
              <a:latin typeface="Quicksand Medium" pitchFamily="2" charset="0"/>
            </a:endParaRPr>
          </a:p>
          <a:p>
            <a:pPr>
              <a:buBlip>
                <a:blip r:embed="rId3"/>
              </a:buBlip>
            </a:pPr>
            <a:r>
              <a:rPr lang="da" sz="1600" dirty="0">
                <a:latin typeface="Quicksand Medium" pitchFamily="2" charset="0"/>
              </a:rPr>
              <a:t>Vi kommer att använda Aktiekampen som ett lärverktyg under loppet av vår kurs.</a:t>
            </a:r>
            <a:br>
              <a:rPr lang="da" sz="1600" dirty="0">
                <a:latin typeface="Quicksand Medium" pitchFamily="2" charset="0"/>
              </a:rPr>
            </a:br>
            <a:endParaRPr sz="1600" dirty="0">
              <a:latin typeface="Quicksand Medium" pitchFamily="2" charset="0"/>
            </a:endParaRPr>
          </a:p>
          <a:p>
            <a:pPr>
              <a:buBlip>
                <a:blip r:embed="rId3"/>
              </a:buBlip>
            </a:pPr>
            <a:r>
              <a:rPr lang="da" sz="1600" dirty="0">
                <a:latin typeface="Quicksand Medium" pitchFamily="2" charset="0"/>
              </a:rPr>
              <a:t>Genom fyra moduler kommer vi att utforska ekonomiska grundbegrepp, investeringsteorier och -praxis samt hur det hela hänger samman.</a:t>
            </a:r>
            <a:endParaRPr sz="1600" dirty="0">
              <a:latin typeface="Quicksand Medium" pitchFamily="2" charset="0"/>
            </a:endParaRPr>
          </a:p>
        </p:txBody>
      </p:sp>
      <p:pic>
        <p:nvPicPr>
          <p:cNvPr id="2" name="Billede 1">
            <a:extLst>
              <a:ext uri="{FF2B5EF4-FFF2-40B4-BE49-F238E27FC236}">
                <a16:creationId xmlns:a16="http://schemas.microsoft.com/office/drawing/2014/main" id="{0B0C914C-AE07-EA5B-16EA-92A5BDBB264E}"/>
              </a:ext>
            </a:extLst>
          </p:cNvPr>
          <p:cNvPicPr>
            <a:picLocks noChangeAspect="1"/>
          </p:cNvPicPr>
          <p:nvPr/>
        </p:nvPicPr>
        <p:blipFill rotWithShape="1">
          <a:blip r:embed="rId4">
            <a:extLst>
              <a:ext uri="{28A0092B-C50C-407E-A947-70E740481C1C}">
                <a14:useLocalDpi xmlns:a14="http://schemas.microsoft.com/office/drawing/2010/main" val="0"/>
              </a:ext>
            </a:extLst>
          </a:blip>
          <a:srcRect l="24913" r="22807"/>
          <a:stretch/>
        </p:blipFill>
        <p:spPr>
          <a:xfrm>
            <a:off x="5817937" y="0"/>
            <a:ext cx="6374063" cy="6858000"/>
          </a:xfrm>
          <a:prstGeom prst="rect">
            <a:avLst/>
          </a:prstGeom>
        </p:spPr>
      </p:pic>
      <p:sp>
        <p:nvSpPr>
          <p:cNvPr id="3" name="Tekstfelt 2">
            <a:extLst>
              <a:ext uri="{FF2B5EF4-FFF2-40B4-BE49-F238E27FC236}">
                <a16:creationId xmlns:a16="http://schemas.microsoft.com/office/drawing/2014/main" id="{C9E6400B-247F-95F8-6B6F-C8B709BB945D}"/>
              </a:ext>
            </a:extLst>
          </p:cNvPr>
          <p:cNvSpPr txBox="1">
            <a:spLocks noChangeArrowheads="1"/>
          </p:cNvSpPr>
          <p:nvPr/>
        </p:nvSpPr>
        <p:spPr bwMode="auto">
          <a:xfrm>
            <a:off x="0" y="6489431"/>
            <a:ext cx="5817936" cy="300852"/>
          </a:xfrm>
          <a:prstGeom prst="rect">
            <a:avLst/>
          </a:prstGeom>
          <a:noFill/>
          <a:ln w="9525">
            <a:noFill/>
            <a:miter lim="800000"/>
            <a:headEnd/>
            <a:tailEnd/>
          </a:ln>
        </p:spPr>
        <p:txBody>
          <a:bodyPr rot="0" vert="horz" wrap="square" lIns="121920" tIns="60960" rIns="121920" bIns="60960" anchor="t" anchorCtr="0">
            <a:spAutoFit/>
          </a:bodyPr>
          <a:lstStyle/>
          <a:p>
            <a:pPr algn="ctr">
              <a:lnSpc>
                <a:spcPct val="115000"/>
              </a:lnSpc>
              <a:spcAft>
                <a:spcPts val="1333"/>
              </a:spcAft>
            </a:pPr>
            <a:r>
              <a:rPr lang="da-DK" sz="1067" dirty="0">
                <a:latin typeface="Quicksand"/>
                <a:ea typeface="Calibri" panose="020F0502020204030204" pitchFamily="34" charset="0"/>
                <a:cs typeface="Arial" panose="020B0604020202020204" pitchFamily="34" charset="0"/>
              </a:rPr>
              <a:t>www.undervisning.aktiedysten.dk © 2023 Aktiedysten og Balalli Da Silveira M. Degas</a:t>
            </a:r>
            <a:endParaRPr lang="da-DK" sz="1400" dirty="0">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pic>
        <p:nvPicPr>
          <p:cNvPr id="5" name="Billede 4">
            <a:extLst>
              <a:ext uri="{FF2B5EF4-FFF2-40B4-BE49-F238E27FC236}">
                <a16:creationId xmlns:a16="http://schemas.microsoft.com/office/drawing/2014/main" id="{E92C0D85-B9D5-2A3A-B484-AC8F2CF1A7C1}"/>
              </a:ext>
            </a:extLst>
          </p:cNvPr>
          <p:cNvPicPr>
            <a:picLocks noChangeAspect="1"/>
          </p:cNvPicPr>
          <p:nvPr/>
        </p:nvPicPr>
        <p:blipFill rotWithShape="1">
          <a:blip r:embed="rId3"/>
          <a:srcRect l="4878" r="10595"/>
          <a:stretch/>
        </p:blipFill>
        <p:spPr>
          <a:xfrm>
            <a:off x="4670473" y="1852638"/>
            <a:ext cx="7521527" cy="5005361"/>
          </a:xfrm>
          <a:prstGeom prst="rect">
            <a:avLst/>
          </a:prstGeom>
        </p:spPr>
      </p:pic>
      <p:sp>
        <p:nvSpPr>
          <p:cNvPr id="69" name="Google Shape;69;p15"/>
          <p:cNvSpPr txBox="1">
            <a:spLocks noGrp="1"/>
          </p:cNvSpPr>
          <p:nvPr>
            <p:ph type="title"/>
          </p:nvPr>
        </p:nvSpPr>
        <p:spPr>
          <a:xfrm>
            <a:off x="415600" y="979447"/>
            <a:ext cx="11360800" cy="763600"/>
          </a:xfrm>
          <a:prstGeom prst="rect">
            <a:avLst/>
          </a:prstGeom>
        </p:spPr>
        <p:txBody>
          <a:bodyPr spcFirstLastPara="1" vert="horz" wrap="square" lIns="121900" tIns="121900" rIns="121900" bIns="121900" rtlCol="0" anchor="t" anchorCtr="0">
            <a:normAutofit fontScale="90000"/>
          </a:bodyPr>
          <a:lstStyle/>
          <a:p>
            <a:r>
              <a:rPr lang="da" b="1" dirty="0">
                <a:solidFill>
                  <a:srgbClr val="30D4BC"/>
                </a:solidFill>
                <a:latin typeface="Quicksand Medium" pitchFamily="2" charset="0"/>
              </a:rPr>
              <a:t>Dags för “AktieQuizet”</a:t>
            </a:r>
            <a:endParaRPr b="1" dirty="0">
              <a:solidFill>
                <a:srgbClr val="30D4BC"/>
              </a:solidFill>
              <a:latin typeface="Quicksand Medium" pitchFamily="2" charset="0"/>
            </a:endParaRPr>
          </a:p>
        </p:txBody>
      </p:sp>
      <p:sp>
        <p:nvSpPr>
          <p:cNvPr id="70" name="Google Shape;70;p15"/>
          <p:cNvSpPr txBox="1">
            <a:spLocks noGrp="1"/>
          </p:cNvSpPr>
          <p:nvPr>
            <p:ph type="body" idx="1"/>
          </p:nvPr>
        </p:nvSpPr>
        <p:spPr>
          <a:xfrm>
            <a:off x="415600" y="1922714"/>
            <a:ext cx="5456880" cy="3980247"/>
          </a:xfrm>
          <a:prstGeom prst="rect">
            <a:avLst/>
          </a:prstGeom>
        </p:spPr>
        <p:txBody>
          <a:bodyPr spcFirstLastPara="1" vert="horz" wrap="square" lIns="121900" tIns="121900" rIns="121900" bIns="121900" rtlCol="0" anchor="t" anchorCtr="0">
            <a:normAutofit/>
          </a:bodyPr>
          <a:lstStyle/>
          <a:p>
            <a:pPr>
              <a:buBlip>
                <a:blip r:embed="rId4"/>
              </a:buBlip>
            </a:pPr>
            <a:r>
              <a:rPr lang="da" sz="1600" dirty="0">
                <a:latin typeface="Quicksand Medium" pitchFamily="2" charset="0"/>
              </a:rPr>
              <a:t>Vi börjar med ett quiz för att kartlägga er förförståelse – oroa er inte, det är inte ett prov. Det är bara för att se vad ni redan vet.</a:t>
            </a:r>
            <a:br>
              <a:rPr lang="da" sz="1600" dirty="0">
                <a:latin typeface="Quicksand Medium" pitchFamily="2" charset="0"/>
              </a:rPr>
            </a:br>
            <a:endParaRPr sz="1600" dirty="0">
              <a:latin typeface="Quicksand Medium" pitchFamily="2" charset="0"/>
            </a:endParaRPr>
          </a:p>
          <a:p>
            <a:pPr>
              <a:buBlip>
                <a:blip r:embed="rId4"/>
              </a:buBlip>
            </a:pPr>
            <a:r>
              <a:rPr lang="da" sz="1600" dirty="0">
                <a:latin typeface="Quicksand Medium" pitchFamily="2" charset="0"/>
              </a:rPr>
              <a:t>Försök svara utan att slå upp frågan online. </a:t>
            </a:r>
            <a:br>
              <a:rPr lang="da" sz="1600" dirty="0">
                <a:latin typeface="Quicksand Medium" pitchFamily="2" charset="0"/>
              </a:rPr>
            </a:br>
            <a:endParaRPr sz="1600" dirty="0">
              <a:latin typeface="Quicksand Medium" pitchFamily="2" charset="0"/>
            </a:endParaRPr>
          </a:p>
          <a:p>
            <a:pPr>
              <a:buBlip>
                <a:blip r:embed="rId4"/>
              </a:buBlip>
            </a:pPr>
            <a:r>
              <a:rPr lang="da" sz="1600" dirty="0">
                <a:latin typeface="Quicksand Medium" pitchFamily="2" charset="0"/>
              </a:rPr>
              <a:t>Ni  har nu 20 minuter på er att svara på de 20 frågorna. Ni får gärna tala med varandra, men ni ska svara själva.</a:t>
            </a:r>
            <a:br>
              <a:rPr lang="da" sz="1600" dirty="0">
                <a:latin typeface="Quicksand Medium" pitchFamily="2" charset="0"/>
              </a:rPr>
            </a:br>
            <a:endParaRPr sz="1600" dirty="0">
              <a:latin typeface="Quicksand Medium" pitchFamily="2" charset="0"/>
            </a:endParaRPr>
          </a:p>
          <a:p>
            <a:pPr>
              <a:buBlip>
                <a:blip r:embed="rId4"/>
              </a:buBlip>
            </a:pPr>
            <a:r>
              <a:rPr lang="da" sz="1600" dirty="0">
                <a:latin typeface="Quicksand Medium" pitchFamily="2" charset="0"/>
              </a:rPr>
              <a:t>Använd en stund för att gå igenom och svara på frågorna så gott ni kan.</a:t>
            </a:r>
          </a:p>
        </p:txBody>
      </p:sp>
      <p:pic>
        <p:nvPicPr>
          <p:cNvPr id="7" name="Billede 6">
            <a:extLst>
              <a:ext uri="{FF2B5EF4-FFF2-40B4-BE49-F238E27FC236}">
                <a16:creationId xmlns:a16="http://schemas.microsoft.com/office/drawing/2014/main" id="{94D45BF2-860A-C41F-D1DA-CBDA2DFDB0A2}"/>
              </a:ext>
            </a:extLst>
          </p:cNvPr>
          <p:cNvPicPr>
            <a:picLocks noChangeAspect="1"/>
          </p:cNvPicPr>
          <p:nvPr/>
        </p:nvPicPr>
        <p:blipFill>
          <a:blip r:embed="rId5"/>
          <a:stretch>
            <a:fillRect/>
          </a:stretch>
        </p:blipFill>
        <p:spPr>
          <a:xfrm>
            <a:off x="10283274" y="197403"/>
            <a:ext cx="1493127" cy="1555527"/>
          </a:xfrm>
          <a:prstGeom prst="rect">
            <a:avLst/>
          </a:prstGeom>
        </p:spPr>
      </p:pic>
      <p:sp>
        <p:nvSpPr>
          <p:cNvPr id="2" name="Tekstfelt 2">
            <a:extLst>
              <a:ext uri="{FF2B5EF4-FFF2-40B4-BE49-F238E27FC236}">
                <a16:creationId xmlns:a16="http://schemas.microsoft.com/office/drawing/2014/main" id="{034D0806-769B-0CF4-9546-F9B415312894}"/>
              </a:ext>
            </a:extLst>
          </p:cNvPr>
          <p:cNvSpPr txBox="1">
            <a:spLocks noChangeArrowheads="1"/>
          </p:cNvSpPr>
          <p:nvPr/>
        </p:nvSpPr>
        <p:spPr bwMode="auto">
          <a:xfrm>
            <a:off x="1" y="6489431"/>
            <a:ext cx="8240724" cy="300852"/>
          </a:xfrm>
          <a:prstGeom prst="rect">
            <a:avLst/>
          </a:prstGeom>
          <a:noFill/>
          <a:ln w="9525">
            <a:noFill/>
            <a:miter lim="800000"/>
            <a:headEnd/>
            <a:tailEnd/>
          </a:ln>
        </p:spPr>
        <p:txBody>
          <a:bodyPr rot="0" vert="horz" wrap="square" lIns="121920" tIns="60960" rIns="121920" bIns="60960" anchor="t" anchorCtr="0">
            <a:spAutoFit/>
          </a:bodyPr>
          <a:lstStyle/>
          <a:p>
            <a:pPr algn="ctr">
              <a:lnSpc>
                <a:spcPct val="115000"/>
              </a:lnSpc>
              <a:spcAft>
                <a:spcPts val="1333"/>
              </a:spcAft>
            </a:pPr>
            <a:r>
              <a:rPr lang="da-DK" sz="1067" dirty="0">
                <a:latin typeface="Quicksand"/>
                <a:ea typeface="Calibri" panose="020F0502020204030204" pitchFamily="34" charset="0"/>
                <a:cs typeface="Arial" panose="020B0604020202020204" pitchFamily="34" charset="0"/>
              </a:rPr>
              <a:t>www.undervisning.aktiedysten.dk © 2023 Aktiedysten og Balalli Da Silveira M. Degas</a:t>
            </a:r>
            <a:endParaRPr lang="da-DK" sz="1400" dirty="0">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6"/>
          <p:cNvSpPr txBox="1">
            <a:spLocks noGrp="1"/>
          </p:cNvSpPr>
          <p:nvPr>
            <p:ph type="title"/>
          </p:nvPr>
        </p:nvSpPr>
        <p:spPr>
          <a:xfrm>
            <a:off x="415600" y="796567"/>
            <a:ext cx="11360800" cy="763600"/>
          </a:xfrm>
          <a:prstGeom prst="rect">
            <a:avLst/>
          </a:prstGeom>
        </p:spPr>
        <p:txBody>
          <a:bodyPr spcFirstLastPara="1" vert="horz" wrap="square" lIns="121900" tIns="121900" rIns="121900" bIns="121900" rtlCol="0" anchor="t" anchorCtr="0">
            <a:normAutofit fontScale="90000"/>
          </a:bodyPr>
          <a:lstStyle/>
          <a:p>
            <a:r>
              <a:rPr lang="da" b="1" dirty="0">
                <a:solidFill>
                  <a:srgbClr val="30D4BC"/>
                </a:solidFill>
                <a:latin typeface="Quicksand Medium" pitchFamily="2" charset="0"/>
              </a:rPr>
              <a:t>“Låt oss prata om det”</a:t>
            </a:r>
            <a:endParaRPr b="1" dirty="0">
              <a:solidFill>
                <a:srgbClr val="30D4BC"/>
              </a:solidFill>
              <a:latin typeface="Quicksand Medium" pitchFamily="2" charset="0"/>
            </a:endParaRPr>
          </a:p>
        </p:txBody>
      </p:sp>
      <p:sp>
        <p:nvSpPr>
          <p:cNvPr id="79" name="Google Shape;79;p16"/>
          <p:cNvSpPr txBox="1">
            <a:spLocks noGrp="1"/>
          </p:cNvSpPr>
          <p:nvPr>
            <p:ph type="body" idx="1"/>
          </p:nvPr>
        </p:nvSpPr>
        <p:spPr>
          <a:xfrm>
            <a:off x="415600" y="1739833"/>
            <a:ext cx="6027600" cy="4555200"/>
          </a:xfrm>
          <a:prstGeom prst="rect">
            <a:avLst/>
          </a:prstGeom>
        </p:spPr>
        <p:txBody>
          <a:bodyPr spcFirstLastPara="1" vert="horz" wrap="square" lIns="121900" tIns="121900" rIns="121900" bIns="121900" rtlCol="0" anchor="t" anchorCtr="0">
            <a:normAutofit/>
          </a:bodyPr>
          <a:lstStyle/>
          <a:p>
            <a:r>
              <a:rPr lang="da" sz="1600" dirty="0">
                <a:latin typeface="Quicksand Medium" pitchFamily="2" charset="0"/>
              </a:rPr>
              <a:t>Nu när vi har genomfört quizet, låt oss diskutera svaren och se vad vi kan lära oss.</a:t>
            </a:r>
            <a:br>
              <a:rPr lang="da" sz="1600" dirty="0">
                <a:latin typeface="Quicksand Medium" pitchFamily="2" charset="0"/>
              </a:rPr>
            </a:br>
            <a:endParaRPr sz="1600" dirty="0">
              <a:latin typeface="Quicksand Medium" pitchFamily="2" charset="0"/>
            </a:endParaRPr>
          </a:p>
          <a:p>
            <a:r>
              <a:rPr lang="da" sz="1600" dirty="0">
                <a:latin typeface="Quicksand Medium" pitchFamily="2" charset="0"/>
              </a:rPr>
              <a:t>Kom ihåg att det inte handlar om att ha rätt, utan om att lära sig och förstå.</a:t>
            </a:r>
            <a:endParaRPr sz="1600" dirty="0">
              <a:latin typeface="Quicksand Medium" pitchFamily="2" charset="0"/>
            </a:endParaRPr>
          </a:p>
          <a:p>
            <a:pPr marL="0" indent="0">
              <a:spcBef>
                <a:spcPts val="1600"/>
              </a:spcBef>
              <a:buNone/>
            </a:pPr>
            <a:endParaRPr dirty="0">
              <a:latin typeface="Quicksand Medium" pitchFamily="2" charset="0"/>
            </a:endParaRPr>
          </a:p>
          <a:p>
            <a:pPr marL="0" indent="0">
              <a:spcBef>
                <a:spcPts val="1600"/>
              </a:spcBef>
              <a:buNone/>
            </a:pPr>
            <a:endParaRPr dirty="0">
              <a:latin typeface="Quicksand Medium" pitchFamily="2" charset="0"/>
            </a:endParaRPr>
          </a:p>
          <a:p>
            <a:pPr marL="0" indent="0">
              <a:spcBef>
                <a:spcPts val="1600"/>
              </a:spcBef>
              <a:spcAft>
                <a:spcPts val="1600"/>
              </a:spcAft>
              <a:buNone/>
            </a:pPr>
            <a:endParaRPr dirty="0">
              <a:latin typeface="Quicksand Medium" pitchFamily="2" charset="0"/>
            </a:endParaRPr>
          </a:p>
        </p:txBody>
      </p:sp>
      <p:pic>
        <p:nvPicPr>
          <p:cNvPr id="3" name="Billede 2">
            <a:extLst>
              <a:ext uri="{FF2B5EF4-FFF2-40B4-BE49-F238E27FC236}">
                <a16:creationId xmlns:a16="http://schemas.microsoft.com/office/drawing/2014/main" id="{4B36145D-BD8B-914F-CFFE-861109108AC3}"/>
              </a:ext>
            </a:extLst>
          </p:cNvPr>
          <p:cNvPicPr>
            <a:picLocks noChangeAspect="1"/>
          </p:cNvPicPr>
          <p:nvPr/>
        </p:nvPicPr>
        <p:blipFill>
          <a:blip r:embed="rId3"/>
          <a:stretch>
            <a:fillRect/>
          </a:stretch>
        </p:blipFill>
        <p:spPr>
          <a:xfrm>
            <a:off x="2502680" y="1407757"/>
            <a:ext cx="9689320" cy="5450243"/>
          </a:xfrm>
          <a:prstGeom prst="rect">
            <a:avLst/>
          </a:prstGeom>
        </p:spPr>
      </p:pic>
      <p:sp>
        <p:nvSpPr>
          <p:cNvPr id="2" name="Tekstfelt 2">
            <a:extLst>
              <a:ext uri="{FF2B5EF4-FFF2-40B4-BE49-F238E27FC236}">
                <a16:creationId xmlns:a16="http://schemas.microsoft.com/office/drawing/2014/main" id="{27599E92-A943-1088-ABB1-BB68CEF86F99}"/>
              </a:ext>
            </a:extLst>
          </p:cNvPr>
          <p:cNvSpPr txBox="1">
            <a:spLocks noChangeArrowheads="1"/>
          </p:cNvSpPr>
          <p:nvPr/>
        </p:nvSpPr>
        <p:spPr bwMode="auto">
          <a:xfrm>
            <a:off x="1" y="6489431"/>
            <a:ext cx="7955948" cy="300852"/>
          </a:xfrm>
          <a:prstGeom prst="rect">
            <a:avLst/>
          </a:prstGeom>
          <a:noFill/>
          <a:ln w="9525">
            <a:noFill/>
            <a:miter lim="800000"/>
            <a:headEnd/>
            <a:tailEnd/>
          </a:ln>
        </p:spPr>
        <p:txBody>
          <a:bodyPr rot="0" vert="horz" wrap="square" lIns="121920" tIns="60960" rIns="121920" bIns="60960" anchor="t" anchorCtr="0">
            <a:spAutoFit/>
          </a:bodyPr>
          <a:lstStyle/>
          <a:p>
            <a:pPr algn="ctr">
              <a:lnSpc>
                <a:spcPct val="115000"/>
              </a:lnSpc>
              <a:spcAft>
                <a:spcPts val="1333"/>
              </a:spcAft>
            </a:pPr>
            <a:r>
              <a:rPr lang="da-DK" sz="1067" dirty="0">
                <a:latin typeface="Quicksand"/>
                <a:ea typeface="Calibri" panose="020F0502020204030204" pitchFamily="34" charset="0"/>
                <a:cs typeface="Arial" panose="020B0604020202020204" pitchFamily="34" charset="0"/>
              </a:rPr>
              <a:t>www.undervisning.aktiedysten.dk © 2023 Aktiedysten og Balalli Da Silveira M. Degas</a:t>
            </a:r>
            <a:endParaRPr lang="da-DK" sz="1400" dirty="0">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7"/>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rmAutofit fontScale="90000"/>
          </a:bodyPr>
          <a:lstStyle/>
          <a:p>
            <a:r>
              <a:rPr lang="da" b="1" dirty="0">
                <a:solidFill>
                  <a:srgbClr val="30D4BC"/>
                </a:solidFill>
                <a:latin typeface="Quicksand Medium" pitchFamily="2" charset="0"/>
              </a:rPr>
              <a:t>Ekonomiska grundbegrepp</a:t>
            </a:r>
            <a:br>
              <a:rPr lang="da" b="1" dirty="0">
                <a:solidFill>
                  <a:srgbClr val="30D4BC"/>
                </a:solidFill>
                <a:latin typeface="Quicksand Medium" pitchFamily="2" charset="0"/>
              </a:rPr>
            </a:br>
            <a:r>
              <a:rPr lang="da" sz="4000" b="1" dirty="0">
                <a:solidFill>
                  <a:srgbClr val="30D4BC"/>
                </a:solidFill>
                <a:latin typeface="Quicksand Medium" pitchFamily="2" charset="0"/>
              </a:rPr>
              <a:t>Det ekonomiska kretsloppet </a:t>
            </a:r>
            <a:endParaRPr sz="4000" b="1" dirty="0">
              <a:solidFill>
                <a:srgbClr val="30D4BC"/>
              </a:solidFill>
              <a:latin typeface="Quicksand Medium" pitchFamily="2" charset="0"/>
            </a:endParaRPr>
          </a:p>
        </p:txBody>
      </p:sp>
      <p:sp>
        <p:nvSpPr>
          <p:cNvPr id="88" name="Google Shape;88;p17"/>
          <p:cNvSpPr txBox="1">
            <a:spLocks noGrp="1"/>
          </p:cNvSpPr>
          <p:nvPr>
            <p:ph type="body" idx="1"/>
          </p:nvPr>
        </p:nvSpPr>
        <p:spPr>
          <a:xfrm>
            <a:off x="415600" y="1997700"/>
            <a:ext cx="4928560" cy="4555200"/>
          </a:xfrm>
          <a:prstGeom prst="rect">
            <a:avLst/>
          </a:prstGeom>
        </p:spPr>
        <p:txBody>
          <a:bodyPr spcFirstLastPara="1" vert="horz" wrap="square" lIns="121900" tIns="121900" rIns="121900" bIns="121900" rtlCol="0" anchor="t" anchorCtr="0">
            <a:normAutofit/>
          </a:bodyPr>
          <a:lstStyle/>
          <a:p>
            <a:pPr>
              <a:buBlip>
                <a:blip r:embed="rId3"/>
              </a:buBlip>
            </a:pPr>
            <a:r>
              <a:rPr lang="da" sz="1600" dirty="0">
                <a:latin typeface="Quicksand Medium" pitchFamily="2" charset="0"/>
              </a:rPr>
              <a:t>Det ekonomiska kretsloppet</a:t>
            </a:r>
            <a:endParaRPr sz="1600" dirty="0">
              <a:latin typeface="Quicksand Medium" pitchFamily="2" charset="0"/>
            </a:endParaRPr>
          </a:p>
          <a:p>
            <a:pPr lvl="1"/>
            <a:r>
              <a:rPr lang="da" dirty="0">
                <a:latin typeface="Quicksand Medium" pitchFamily="2" charset="0"/>
              </a:rPr>
              <a:t>I det </a:t>
            </a:r>
            <a:r>
              <a:rPr lang="da" b="1" dirty="0">
                <a:latin typeface="Quicksand Medium" pitchFamily="2" charset="0"/>
              </a:rPr>
              <a:t>ekonomiska kretsloppet</a:t>
            </a:r>
            <a:r>
              <a:rPr lang="da" dirty="0">
                <a:latin typeface="Quicksand Medium" pitchFamily="2" charset="0"/>
              </a:rPr>
              <a:t> finns det fem sektorer: </a:t>
            </a:r>
            <a:br>
              <a:rPr lang="da" dirty="0">
                <a:latin typeface="Quicksand Medium" pitchFamily="2" charset="0"/>
              </a:rPr>
            </a:br>
            <a:r>
              <a:rPr lang="da" dirty="0">
                <a:latin typeface="Quicksand Medium" pitchFamily="2" charset="0"/>
              </a:rPr>
              <a:t>Hushåll, företag, den offentliga sektorn, banker och utlandet.</a:t>
            </a:r>
            <a:br>
              <a:rPr lang="da" dirty="0">
                <a:latin typeface="Quicksand Medium" pitchFamily="2" charset="0"/>
              </a:rPr>
            </a:br>
            <a:endParaRPr dirty="0">
              <a:latin typeface="Quicksand Medium" pitchFamily="2" charset="0"/>
            </a:endParaRPr>
          </a:p>
          <a:p>
            <a:pPr>
              <a:buBlip>
                <a:blip r:embed="rId3"/>
              </a:buBlip>
            </a:pPr>
            <a:r>
              <a:rPr lang="da" sz="1600" b="1" dirty="0">
                <a:latin typeface="Quicksand Medium" pitchFamily="2" charset="0"/>
              </a:rPr>
              <a:t>Marknadsekonomi</a:t>
            </a:r>
            <a:r>
              <a:rPr lang="da" sz="1600" dirty="0">
                <a:latin typeface="Quicksand Medium" pitchFamily="2" charset="0"/>
              </a:rPr>
              <a:t> är ett samhällsekonomiskt system där hushåll och företag genom efterfrågan och utbud bestämmer vad och hur mycket som ska produceras.</a:t>
            </a:r>
            <a:br>
              <a:rPr lang="da" sz="1600" dirty="0">
                <a:latin typeface="Quicksand Medium" pitchFamily="2" charset="0"/>
              </a:rPr>
            </a:br>
            <a:endParaRPr sz="1600" dirty="0">
              <a:latin typeface="Quicksand Medium" pitchFamily="2" charset="0"/>
            </a:endParaRPr>
          </a:p>
          <a:p>
            <a:pPr marL="0" indent="0">
              <a:spcBef>
                <a:spcPts val="1600"/>
              </a:spcBef>
              <a:spcAft>
                <a:spcPts val="1600"/>
              </a:spcAft>
              <a:buNone/>
            </a:pPr>
            <a:endParaRPr sz="1600" dirty="0">
              <a:latin typeface="Quicksand Medium" pitchFamily="2" charset="0"/>
            </a:endParaRPr>
          </a:p>
        </p:txBody>
      </p:sp>
      <p:pic>
        <p:nvPicPr>
          <p:cNvPr id="90" name="Google Shape;90;p17"/>
          <p:cNvPicPr preferRelativeResize="0"/>
          <p:nvPr/>
        </p:nvPicPr>
        <p:blipFill>
          <a:blip r:embed="rId4">
            <a:alphaModFix/>
          </a:blip>
          <a:stretch>
            <a:fillRect/>
          </a:stretch>
        </p:blipFill>
        <p:spPr>
          <a:xfrm>
            <a:off x="5871520" y="1465827"/>
            <a:ext cx="6320480" cy="4477773"/>
          </a:xfrm>
          <a:prstGeom prst="rect">
            <a:avLst/>
          </a:prstGeom>
          <a:noFill/>
          <a:ln>
            <a:noFill/>
          </a:ln>
        </p:spPr>
      </p:pic>
      <p:sp>
        <p:nvSpPr>
          <p:cNvPr id="91" name="Google Shape;91;p17"/>
          <p:cNvSpPr txBox="1"/>
          <p:nvPr/>
        </p:nvSpPr>
        <p:spPr>
          <a:xfrm>
            <a:off x="9554800" y="6142501"/>
            <a:ext cx="2221600" cy="410393"/>
          </a:xfrm>
          <a:prstGeom prst="rect">
            <a:avLst/>
          </a:prstGeom>
          <a:noFill/>
          <a:ln>
            <a:noFill/>
          </a:ln>
        </p:spPr>
        <p:txBody>
          <a:bodyPr spcFirstLastPara="1" wrap="square" lIns="121900" tIns="121900" rIns="121900" bIns="121900" anchor="t" anchorCtr="0">
            <a:spAutoFit/>
          </a:bodyPr>
          <a:lstStyle/>
          <a:p>
            <a:pPr algn="r"/>
            <a:r>
              <a:rPr lang="da" sz="1067">
                <a:latin typeface="Quicksand Medium" pitchFamily="2" charset="0"/>
              </a:rPr>
              <a:t>Illustration: angage.com</a:t>
            </a:r>
            <a:endParaRPr sz="1067">
              <a:latin typeface="Quicksand Medium" pitchFamily="2" charset="0"/>
            </a:endParaRPr>
          </a:p>
        </p:txBody>
      </p:sp>
      <p:sp>
        <p:nvSpPr>
          <p:cNvPr id="2" name="Tekstfelt 2">
            <a:extLst>
              <a:ext uri="{FF2B5EF4-FFF2-40B4-BE49-F238E27FC236}">
                <a16:creationId xmlns:a16="http://schemas.microsoft.com/office/drawing/2014/main" id="{55715E74-8F0D-F7D5-59C0-CD61B55DFA74}"/>
              </a:ext>
            </a:extLst>
          </p:cNvPr>
          <p:cNvSpPr txBox="1">
            <a:spLocks noChangeArrowheads="1"/>
          </p:cNvSpPr>
          <p:nvPr/>
        </p:nvSpPr>
        <p:spPr bwMode="auto">
          <a:xfrm>
            <a:off x="0" y="6489431"/>
            <a:ext cx="12192000" cy="300852"/>
          </a:xfrm>
          <a:prstGeom prst="rect">
            <a:avLst/>
          </a:prstGeom>
          <a:noFill/>
          <a:ln w="9525">
            <a:noFill/>
            <a:miter lim="800000"/>
            <a:headEnd/>
            <a:tailEnd/>
          </a:ln>
        </p:spPr>
        <p:txBody>
          <a:bodyPr rot="0" vert="horz" wrap="square" lIns="121920" tIns="60960" rIns="121920" bIns="60960" anchor="t" anchorCtr="0">
            <a:spAutoFit/>
          </a:bodyPr>
          <a:lstStyle/>
          <a:p>
            <a:pPr algn="ctr">
              <a:lnSpc>
                <a:spcPct val="115000"/>
              </a:lnSpc>
              <a:spcAft>
                <a:spcPts val="1333"/>
              </a:spcAft>
            </a:pPr>
            <a:r>
              <a:rPr lang="da-DK" sz="1067" dirty="0">
                <a:latin typeface="Quicksand"/>
                <a:ea typeface="Calibri" panose="020F0502020204030204" pitchFamily="34" charset="0"/>
                <a:cs typeface="Arial" panose="020B0604020202020204" pitchFamily="34" charset="0"/>
              </a:rPr>
              <a:t>www.undervisning.aktiedysten.dk © 2023 Aktiedysten og Balalli Da Silveira M. Degas</a:t>
            </a:r>
            <a:endParaRPr lang="da-DK" sz="1400" dirty="0">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6" name="Google Shape;107;p3">
            <a:extLst>
              <a:ext uri="{FF2B5EF4-FFF2-40B4-BE49-F238E27FC236}">
                <a16:creationId xmlns:a16="http://schemas.microsoft.com/office/drawing/2014/main" id="{3DDED5E1-1459-9E2C-BE73-4934314239F9}"/>
              </a:ext>
            </a:extLst>
          </p:cNvPr>
          <p:cNvSpPr/>
          <p:nvPr/>
        </p:nvSpPr>
        <p:spPr>
          <a:xfrm>
            <a:off x="6238240" y="0"/>
            <a:ext cx="5953760" cy="6858000"/>
          </a:xfrm>
          <a:prstGeom prst="rect">
            <a:avLst/>
          </a:prstGeom>
          <a:solidFill>
            <a:srgbClr val="00D8BB"/>
          </a:solidFill>
          <a:ln>
            <a:noFill/>
          </a:ln>
          <a:effectLst/>
        </p:spPr>
        <p:txBody>
          <a:bodyPr spcFirstLastPara="1" wrap="square" lIns="121900" tIns="60933" rIns="121900" bIns="60933" anchor="ctr" anchorCtr="0">
            <a:noAutofit/>
          </a:bodyPr>
          <a:lstStyle/>
          <a:p>
            <a:pPr algn="ctr"/>
            <a:endParaRPr lang="da-DK" sz="2400">
              <a:solidFill>
                <a:schemeClr val="bg1"/>
              </a:solidFill>
              <a:latin typeface="Quicksand Medium" pitchFamily="2" charset="0"/>
              <a:ea typeface="Calibri"/>
              <a:cs typeface="Calibri"/>
              <a:sym typeface="Calibri"/>
            </a:endParaRPr>
          </a:p>
        </p:txBody>
      </p:sp>
      <p:sp>
        <p:nvSpPr>
          <p:cNvPr id="96" name="Google Shape;96;p18"/>
          <p:cNvSpPr txBox="1">
            <a:spLocks noGrp="1"/>
          </p:cNvSpPr>
          <p:nvPr>
            <p:ph type="title"/>
          </p:nvPr>
        </p:nvSpPr>
        <p:spPr>
          <a:xfrm>
            <a:off x="486720" y="395467"/>
            <a:ext cx="5953760" cy="763600"/>
          </a:xfrm>
          <a:prstGeom prst="rect">
            <a:avLst/>
          </a:prstGeom>
        </p:spPr>
        <p:txBody>
          <a:bodyPr spcFirstLastPara="1" vert="horz" wrap="square" lIns="121900" tIns="121900" rIns="121900" bIns="121900" rtlCol="0" anchor="t" anchorCtr="0">
            <a:noAutofit/>
          </a:bodyPr>
          <a:lstStyle/>
          <a:p>
            <a:r>
              <a:rPr lang="da" sz="2667" dirty="0">
                <a:solidFill>
                  <a:srgbClr val="30D4BC"/>
                </a:solidFill>
                <a:latin typeface="Quicksand Medium" pitchFamily="2" charset="0"/>
              </a:rPr>
              <a:t>Ekonomiska grundbegrepp </a:t>
            </a:r>
            <a:br>
              <a:rPr lang="da" sz="2667" dirty="0">
                <a:solidFill>
                  <a:srgbClr val="30D4BC"/>
                </a:solidFill>
                <a:latin typeface="Quicksand Medium" pitchFamily="2" charset="0"/>
              </a:rPr>
            </a:br>
            <a:r>
              <a:rPr lang="da" sz="2667" dirty="0">
                <a:solidFill>
                  <a:srgbClr val="30D4BC"/>
                </a:solidFill>
                <a:latin typeface="Quicksand Medium" pitchFamily="2" charset="0"/>
              </a:rPr>
              <a:t> - Utbud och efterfrågan</a:t>
            </a:r>
            <a:endParaRPr sz="2667" dirty="0">
              <a:solidFill>
                <a:srgbClr val="30D4BC"/>
              </a:solidFill>
              <a:latin typeface="Quicksand Medium" pitchFamily="2" charset="0"/>
            </a:endParaRPr>
          </a:p>
        </p:txBody>
      </p:sp>
      <p:sp>
        <p:nvSpPr>
          <p:cNvPr id="97" name="Google Shape;97;p18"/>
          <p:cNvSpPr txBox="1">
            <a:spLocks noGrp="1"/>
          </p:cNvSpPr>
          <p:nvPr>
            <p:ph type="body" idx="1"/>
          </p:nvPr>
        </p:nvSpPr>
        <p:spPr>
          <a:xfrm>
            <a:off x="415600" y="1356967"/>
            <a:ext cx="5680400" cy="4907667"/>
          </a:xfrm>
          <a:prstGeom prst="rect">
            <a:avLst/>
          </a:prstGeom>
        </p:spPr>
        <p:txBody>
          <a:bodyPr spcFirstLastPara="1" vert="horz" wrap="square" lIns="121900" tIns="121900" rIns="121900" bIns="121900" rtlCol="0" anchor="t" anchorCtr="0">
            <a:noAutofit/>
          </a:bodyPr>
          <a:lstStyle/>
          <a:p>
            <a:pPr indent="-414432">
              <a:buSzPct val="100000"/>
              <a:buBlip>
                <a:blip r:embed="rId3"/>
              </a:buBlip>
            </a:pPr>
            <a:r>
              <a:rPr lang="da" sz="1600" dirty="0">
                <a:latin typeface="Quicksand Medium" pitchFamily="2" charset="0"/>
              </a:rPr>
              <a:t>Allmänt om “utbud och efterfrågan”</a:t>
            </a:r>
            <a:endParaRPr sz="1600" dirty="0">
              <a:latin typeface="Quicksand Medium" pitchFamily="2" charset="0"/>
            </a:endParaRPr>
          </a:p>
          <a:p>
            <a:pPr lvl="1" indent="-398770">
              <a:buSzPct val="100000"/>
            </a:pPr>
            <a:r>
              <a:rPr lang="da" b="1" dirty="0">
                <a:latin typeface="Quicksand Medium" pitchFamily="2" charset="0"/>
              </a:rPr>
              <a:t>Efterfrågekurvan</a:t>
            </a:r>
            <a:r>
              <a:rPr lang="da" dirty="0">
                <a:latin typeface="Quicksand Medium" pitchFamily="2" charset="0"/>
              </a:rPr>
              <a:t> har en negativ lutning. Ju högre pris, desto mindre efterfrågan.</a:t>
            </a:r>
            <a:endParaRPr dirty="0">
              <a:latin typeface="Quicksand Medium" pitchFamily="2" charset="0"/>
            </a:endParaRPr>
          </a:p>
          <a:p>
            <a:pPr lvl="1" indent="-398770">
              <a:buSzPct val="100000"/>
            </a:pPr>
            <a:r>
              <a:rPr lang="da" b="1" dirty="0">
                <a:latin typeface="Quicksand Medium" pitchFamily="2" charset="0"/>
              </a:rPr>
              <a:t>Utbudskurvan</a:t>
            </a:r>
            <a:r>
              <a:rPr lang="da" dirty="0">
                <a:latin typeface="Quicksand Medium" pitchFamily="2" charset="0"/>
              </a:rPr>
              <a:t> har en positiv lutning. Ju högre pris, desto större utbud.</a:t>
            </a:r>
            <a:endParaRPr dirty="0">
              <a:latin typeface="Quicksand Medium" pitchFamily="2" charset="0"/>
            </a:endParaRPr>
          </a:p>
          <a:p>
            <a:pPr lvl="1" indent="-398770">
              <a:buSzPct val="100000"/>
            </a:pPr>
            <a:r>
              <a:rPr lang="da" b="1" dirty="0">
                <a:latin typeface="Quicksand Medium" pitchFamily="2" charset="0"/>
              </a:rPr>
              <a:t>Jämviktsmängden </a:t>
            </a:r>
            <a:r>
              <a:rPr lang="da" dirty="0">
                <a:latin typeface="Quicksand Medium" pitchFamily="2" charset="0"/>
              </a:rPr>
              <a:t>och </a:t>
            </a:r>
            <a:r>
              <a:rPr lang="da" b="1" dirty="0">
                <a:latin typeface="Quicksand Medium" pitchFamily="2" charset="0"/>
              </a:rPr>
              <a:t>jämviktspriset</a:t>
            </a:r>
            <a:r>
              <a:rPr lang="da" dirty="0">
                <a:latin typeface="Quicksand Medium" pitchFamily="2" charset="0"/>
              </a:rPr>
              <a:t> finns i skärningspunkten mellan utbud och efterfrågan. Här är utbudet lika stort som efterfrågan.</a:t>
            </a:r>
            <a:br>
              <a:rPr lang="da" dirty="0">
                <a:latin typeface="Quicksand Medium" pitchFamily="2" charset="0"/>
              </a:rPr>
            </a:br>
            <a:endParaRPr dirty="0">
              <a:latin typeface="Quicksand Medium" pitchFamily="2" charset="0"/>
            </a:endParaRPr>
          </a:p>
          <a:p>
            <a:pPr indent="-414432">
              <a:buSzPct val="100000"/>
              <a:buBlip>
                <a:blip r:embed="rId3"/>
              </a:buBlip>
            </a:pPr>
            <a:r>
              <a:rPr lang="da" sz="1600" b="1" dirty="0">
                <a:latin typeface="Quicksand Medium" pitchFamily="2" charset="0"/>
              </a:rPr>
              <a:t>Marknadskrafterne</a:t>
            </a:r>
            <a:r>
              <a:rPr lang="da" sz="1600" dirty="0">
                <a:latin typeface="Quicksand Medium" pitchFamily="2" charset="0"/>
              </a:rPr>
              <a:t> ser till att priset justerar sig självt om det sker ändringar i efterfrågan eller utbud.</a:t>
            </a:r>
            <a:br>
              <a:rPr lang="da" sz="1600" dirty="0">
                <a:latin typeface="Quicksand Medium" pitchFamily="2" charset="0"/>
              </a:rPr>
            </a:br>
            <a:endParaRPr sz="1600" dirty="0">
              <a:latin typeface="Quicksand Medium" pitchFamily="2" charset="0"/>
            </a:endParaRPr>
          </a:p>
          <a:p>
            <a:pPr indent="-414432">
              <a:buSzPct val="100000"/>
              <a:buBlip>
                <a:blip r:embed="rId3"/>
              </a:buBlip>
            </a:pPr>
            <a:r>
              <a:rPr lang="da" sz="1600" dirty="0">
                <a:latin typeface="Quicksand Medium" pitchFamily="2" charset="0"/>
              </a:rPr>
              <a:t>Det är </a:t>
            </a:r>
            <a:r>
              <a:rPr lang="da" sz="1600" b="1" u="sng" dirty="0">
                <a:latin typeface="Quicksand Medium" pitchFamily="2" charset="0"/>
              </a:rPr>
              <a:t>inte</a:t>
            </a:r>
            <a:r>
              <a:rPr lang="da" sz="1600" dirty="0">
                <a:latin typeface="Quicksand Medium" pitchFamily="2" charset="0"/>
              </a:rPr>
              <a:t> bara priset som bestämmer efterfrågan, utan även </a:t>
            </a:r>
            <a:r>
              <a:rPr lang="da" sz="1600" b="1" dirty="0">
                <a:latin typeface="Quicksand Medium" pitchFamily="2" charset="0"/>
              </a:rPr>
              <a:t>preferenser</a:t>
            </a:r>
            <a:r>
              <a:rPr lang="da" sz="1600" dirty="0">
                <a:latin typeface="Quicksand Medium" pitchFamily="2" charset="0"/>
              </a:rPr>
              <a:t>.</a:t>
            </a:r>
            <a:endParaRPr sz="1600" dirty="0">
              <a:latin typeface="Quicksand Medium" pitchFamily="2" charset="0"/>
            </a:endParaRPr>
          </a:p>
          <a:p>
            <a:pPr marL="0" indent="0">
              <a:spcBef>
                <a:spcPts val="1600"/>
              </a:spcBef>
              <a:spcAft>
                <a:spcPts val="1600"/>
              </a:spcAft>
              <a:buNone/>
            </a:pPr>
            <a:endParaRPr sz="1600" dirty="0">
              <a:latin typeface="Quicksand Medium" pitchFamily="2" charset="0"/>
            </a:endParaRPr>
          </a:p>
        </p:txBody>
      </p:sp>
      <p:sp>
        <p:nvSpPr>
          <p:cNvPr id="100" name="Google Shape;100;p18"/>
          <p:cNvSpPr txBox="1"/>
          <p:nvPr/>
        </p:nvSpPr>
        <p:spPr>
          <a:xfrm>
            <a:off x="8981439" y="5188905"/>
            <a:ext cx="3028807" cy="410393"/>
          </a:xfrm>
          <a:prstGeom prst="rect">
            <a:avLst/>
          </a:prstGeom>
          <a:noFill/>
          <a:ln>
            <a:noFill/>
          </a:ln>
        </p:spPr>
        <p:txBody>
          <a:bodyPr spcFirstLastPara="1" wrap="square" lIns="121900" tIns="121900" rIns="121900" bIns="121900" anchor="t" anchorCtr="0">
            <a:spAutoFit/>
          </a:bodyPr>
          <a:lstStyle/>
          <a:p>
            <a:pPr algn="r"/>
            <a:r>
              <a:rPr lang="da-DK" sz="1067" dirty="0">
                <a:solidFill>
                  <a:schemeClr val="bg1"/>
                </a:solidFill>
                <a:latin typeface="Quicksand Medium" pitchFamily="2" charset="0"/>
              </a:rPr>
              <a:t>Illustration af Udbud efterspørgsel</a:t>
            </a:r>
          </a:p>
        </p:txBody>
      </p:sp>
      <p:pic>
        <p:nvPicPr>
          <p:cNvPr id="5" name="Billede 4">
            <a:extLst>
              <a:ext uri="{FF2B5EF4-FFF2-40B4-BE49-F238E27FC236}">
                <a16:creationId xmlns:a16="http://schemas.microsoft.com/office/drawing/2014/main" id="{972CB072-1D99-AE23-B5B6-1FA3E433CFF7}"/>
              </a:ext>
            </a:extLst>
          </p:cNvPr>
          <p:cNvPicPr>
            <a:picLocks noChangeAspect="1"/>
          </p:cNvPicPr>
          <p:nvPr/>
        </p:nvPicPr>
        <p:blipFill>
          <a:blip r:embed="rId4"/>
          <a:stretch>
            <a:fillRect/>
          </a:stretch>
        </p:blipFill>
        <p:spPr>
          <a:xfrm>
            <a:off x="5576712" y="1513840"/>
            <a:ext cx="6809457" cy="3830320"/>
          </a:xfrm>
          <a:prstGeom prst="rect">
            <a:avLst/>
          </a:prstGeom>
        </p:spPr>
      </p:pic>
      <p:sp>
        <p:nvSpPr>
          <p:cNvPr id="2" name="Tekstfelt 2">
            <a:extLst>
              <a:ext uri="{FF2B5EF4-FFF2-40B4-BE49-F238E27FC236}">
                <a16:creationId xmlns:a16="http://schemas.microsoft.com/office/drawing/2014/main" id="{C9608A94-326C-754B-CC16-E0589A816581}"/>
              </a:ext>
            </a:extLst>
          </p:cNvPr>
          <p:cNvSpPr txBox="1">
            <a:spLocks noChangeArrowheads="1"/>
          </p:cNvSpPr>
          <p:nvPr/>
        </p:nvSpPr>
        <p:spPr bwMode="auto">
          <a:xfrm>
            <a:off x="0" y="6489431"/>
            <a:ext cx="6238240" cy="300852"/>
          </a:xfrm>
          <a:prstGeom prst="rect">
            <a:avLst/>
          </a:prstGeom>
          <a:noFill/>
          <a:ln w="9525">
            <a:noFill/>
            <a:miter lim="800000"/>
            <a:headEnd/>
            <a:tailEnd/>
          </a:ln>
        </p:spPr>
        <p:txBody>
          <a:bodyPr rot="0" vert="horz" wrap="square" lIns="121920" tIns="60960" rIns="121920" bIns="60960" anchor="t" anchorCtr="0">
            <a:spAutoFit/>
          </a:bodyPr>
          <a:lstStyle/>
          <a:p>
            <a:pPr algn="ctr">
              <a:lnSpc>
                <a:spcPct val="115000"/>
              </a:lnSpc>
              <a:spcAft>
                <a:spcPts val="1333"/>
              </a:spcAft>
            </a:pPr>
            <a:r>
              <a:rPr lang="da-DK" sz="1067" dirty="0">
                <a:latin typeface="Quicksand"/>
                <a:ea typeface="Calibri" panose="020F0502020204030204" pitchFamily="34" charset="0"/>
                <a:cs typeface="Arial" panose="020B0604020202020204" pitchFamily="34" charset="0"/>
              </a:rPr>
              <a:t>www.undervisning.aktiedysten.dk © 2023 Aktiedysten og Balalli Da Silveira M. Degas</a:t>
            </a:r>
            <a:endParaRPr lang="da-DK" sz="1400" dirty="0">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3" name="Rektangel 2">
            <a:extLst>
              <a:ext uri="{FF2B5EF4-FFF2-40B4-BE49-F238E27FC236}">
                <a16:creationId xmlns:a16="http://schemas.microsoft.com/office/drawing/2014/main" id="{E9CBE036-50DA-BE28-BA64-692C092AA087}"/>
              </a:ext>
            </a:extLst>
          </p:cNvPr>
          <p:cNvSpPr/>
          <p:nvPr/>
        </p:nvSpPr>
        <p:spPr>
          <a:xfrm>
            <a:off x="6731000" y="1536633"/>
            <a:ext cx="5215133" cy="5016267"/>
          </a:xfrm>
          <a:prstGeom prst="rect">
            <a:avLst/>
          </a:prstGeom>
          <a:solidFill>
            <a:srgbClr val="00D8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sz="2400"/>
          </a:p>
        </p:txBody>
      </p:sp>
      <p:sp>
        <p:nvSpPr>
          <p:cNvPr id="105" name="Google Shape;105;p19"/>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rmAutofit fontScale="90000"/>
          </a:bodyPr>
          <a:lstStyle/>
          <a:p>
            <a:r>
              <a:rPr lang="da" dirty="0">
                <a:solidFill>
                  <a:srgbClr val="30D4BC"/>
                </a:solidFill>
                <a:latin typeface="Quicksand Medium" pitchFamily="2" charset="0"/>
              </a:rPr>
              <a:t>Ekonomiska grundbegrepp - Privatekonomi </a:t>
            </a:r>
            <a:endParaRPr dirty="0">
              <a:solidFill>
                <a:srgbClr val="30D4BC"/>
              </a:solidFill>
              <a:latin typeface="Quicksand Medium" pitchFamily="2" charset="0"/>
            </a:endParaRPr>
          </a:p>
        </p:txBody>
      </p:sp>
      <p:sp>
        <p:nvSpPr>
          <p:cNvPr id="106" name="Google Shape;106;p19"/>
          <p:cNvSpPr txBox="1">
            <a:spLocks noGrp="1"/>
          </p:cNvSpPr>
          <p:nvPr>
            <p:ph type="body" idx="1"/>
          </p:nvPr>
        </p:nvSpPr>
        <p:spPr>
          <a:xfrm>
            <a:off x="415600" y="1536633"/>
            <a:ext cx="5680400" cy="5112000"/>
          </a:xfrm>
          <a:prstGeom prst="rect">
            <a:avLst/>
          </a:prstGeom>
        </p:spPr>
        <p:txBody>
          <a:bodyPr spcFirstLastPara="1" vert="horz" wrap="square" lIns="121900" tIns="121900" rIns="121900" bIns="121900" rtlCol="0" anchor="t" anchorCtr="0">
            <a:normAutofit fontScale="92500" lnSpcReduction="10000"/>
          </a:bodyPr>
          <a:lstStyle/>
          <a:p>
            <a:pPr indent="-396653">
              <a:buSzPct val="100000"/>
              <a:buBlip>
                <a:blip r:embed="rId3"/>
              </a:buBlip>
            </a:pPr>
            <a:r>
              <a:rPr lang="da" b="1" dirty="0">
                <a:latin typeface="Quicksand Medium" pitchFamily="2" charset="0"/>
              </a:rPr>
              <a:t>Fasta utgifter</a:t>
            </a:r>
            <a:r>
              <a:rPr lang="da" dirty="0">
                <a:latin typeface="Quicksand Medium" pitchFamily="2" charset="0"/>
              </a:rPr>
              <a:t> betalas regelbundet (t.ex. månadsvis) och inkluderar poster som hyra och räkningar. </a:t>
            </a:r>
            <a:br>
              <a:rPr lang="da" dirty="0">
                <a:latin typeface="Quicksand Medium" pitchFamily="2" charset="0"/>
              </a:rPr>
            </a:br>
            <a:endParaRPr dirty="0">
              <a:latin typeface="Quicksand Medium" pitchFamily="2" charset="0"/>
            </a:endParaRPr>
          </a:p>
          <a:p>
            <a:pPr indent="-396653">
              <a:buSzPct val="100000"/>
              <a:buBlip>
                <a:blip r:embed="rId3"/>
              </a:buBlip>
            </a:pPr>
            <a:r>
              <a:rPr lang="da" b="1" dirty="0">
                <a:latin typeface="Quicksand Medium" pitchFamily="2" charset="0"/>
              </a:rPr>
              <a:t>Variabel förbrukning</a:t>
            </a:r>
            <a:r>
              <a:rPr lang="da" dirty="0">
                <a:latin typeface="Quicksand Medium" pitchFamily="2" charset="0"/>
              </a:rPr>
              <a:t> ändrar sig från månad till månad och omfattar utgifter för mat, kläder och nöjen. </a:t>
            </a:r>
            <a:br>
              <a:rPr lang="da" dirty="0">
                <a:latin typeface="Quicksand Medium" pitchFamily="2" charset="0"/>
              </a:rPr>
            </a:br>
            <a:endParaRPr dirty="0">
              <a:latin typeface="Quicksand Medium" pitchFamily="2" charset="0"/>
            </a:endParaRPr>
          </a:p>
          <a:p>
            <a:pPr indent="-396653">
              <a:buSzPct val="100000"/>
              <a:buBlip>
                <a:blip r:embed="rId3"/>
              </a:buBlip>
            </a:pPr>
            <a:r>
              <a:rPr lang="da" b="1" dirty="0">
                <a:latin typeface="Quicksand Medium" pitchFamily="2" charset="0"/>
              </a:rPr>
              <a:t>Den disponibla inkomsten</a:t>
            </a:r>
            <a:r>
              <a:rPr lang="da" dirty="0">
                <a:latin typeface="Quicksand Medium" pitchFamily="2" charset="0"/>
              </a:rPr>
              <a:t> är den inkomst du har till förfogande när du har dragit ifrån de fasta utgifterna. Den disponibla inkomsten ger dig överblick över:</a:t>
            </a:r>
            <a:endParaRPr dirty="0">
              <a:latin typeface="Quicksand Medium" pitchFamily="2" charset="0"/>
            </a:endParaRPr>
          </a:p>
          <a:p>
            <a:pPr lvl="1" indent="-383530">
              <a:buSzPct val="100000"/>
            </a:pPr>
            <a:r>
              <a:rPr lang="da" dirty="0">
                <a:latin typeface="Quicksand Medium" pitchFamily="2" charset="0"/>
              </a:rPr>
              <a:t>Om du har </a:t>
            </a:r>
            <a:r>
              <a:rPr lang="da" b="1" dirty="0">
                <a:latin typeface="Quicksand Medium" pitchFamily="2" charset="0"/>
              </a:rPr>
              <a:t>överskott </a:t>
            </a:r>
            <a:r>
              <a:rPr lang="da" dirty="0">
                <a:latin typeface="Quicksand Medium" pitchFamily="2" charset="0"/>
              </a:rPr>
              <a:t>att spara till det du önskar dig. </a:t>
            </a:r>
            <a:endParaRPr dirty="0">
              <a:latin typeface="Quicksand Medium" pitchFamily="2" charset="0"/>
            </a:endParaRPr>
          </a:p>
          <a:p>
            <a:pPr lvl="1" indent="-383530">
              <a:buSzPct val="100000"/>
            </a:pPr>
            <a:r>
              <a:rPr lang="da" dirty="0">
                <a:latin typeface="Quicksand Medium" pitchFamily="2" charset="0"/>
              </a:rPr>
              <a:t>Om der finns utrymme att betala tillbaka ett </a:t>
            </a:r>
            <a:r>
              <a:rPr lang="da" b="1" dirty="0">
                <a:latin typeface="Quicksand Medium" pitchFamily="2" charset="0"/>
              </a:rPr>
              <a:t>lån</a:t>
            </a:r>
            <a:r>
              <a:rPr lang="da" dirty="0">
                <a:latin typeface="Quicksand Medium" pitchFamily="2" charset="0"/>
              </a:rPr>
              <a:t>.</a:t>
            </a:r>
            <a:endParaRPr dirty="0">
              <a:latin typeface="Quicksand Medium" pitchFamily="2" charset="0"/>
            </a:endParaRPr>
          </a:p>
          <a:p>
            <a:pPr lvl="1" indent="-383530">
              <a:buSzPct val="100000"/>
            </a:pPr>
            <a:r>
              <a:rPr lang="da" dirty="0">
                <a:latin typeface="Quicksand Medium" pitchFamily="2" charset="0"/>
              </a:rPr>
              <a:t>Om der finns utrymme att </a:t>
            </a:r>
            <a:r>
              <a:rPr lang="da" b="1" dirty="0">
                <a:latin typeface="Quicksand Medium" pitchFamily="2" charset="0"/>
              </a:rPr>
              <a:t>investera</a:t>
            </a:r>
            <a:r>
              <a:rPr lang="da" dirty="0">
                <a:latin typeface="Quicksand Medium" pitchFamily="2" charset="0"/>
              </a:rPr>
              <a:t> och skjuta upp förbrukningen till framtiden.</a:t>
            </a:r>
            <a:br>
              <a:rPr lang="da" dirty="0">
                <a:latin typeface="Quicksand Medium" pitchFamily="2" charset="0"/>
              </a:rPr>
            </a:br>
            <a:endParaRPr dirty="0">
              <a:latin typeface="Quicksand Medium" pitchFamily="2" charset="0"/>
            </a:endParaRPr>
          </a:p>
          <a:p>
            <a:pPr indent="-396653">
              <a:buSzPct val="100000"/>
              <a:buBlip>
                <a:blip r:embed="rId3"/>
              </a:buBlip>
            </a:pPr>
            <a:r>
              <a:rPr lang="da" dirty="0">
                <a:latin typeface="Quicksand Medium" pitchFamily="2" charset="0"/>
              </a:rPr>
              <a:t>Det är viktigt att </a:t>
            </a:r>
            <a:r>
              <a:rPr lang="da" b="1" dirty="0">
                <a:latin typeface="Quicksand Medium" pitchFamily="2" charset="0"/>
              </a:rPr>
              <a:t>tänka ekonomiskt</a:t>
            </a:r>
            <a:r>
              <a:rPr lang="da" dirty="0">
                <a:latin typeface="Quicksand Medium" pitchFamily="2" charset="0"/>
              </a:rPr>
              <a:t> och använda fackuttryck, metoder och modeller för att förstå och lösa problem. Vissa personer tänker inte ekonomiskt och fattar beslut baserat på känslor och impulser. Andra tänker ekonomiskt och överväger kostnader, alternativ och långsiktiga konsekvenser.</a:t>
            </a:r>
            <a:br>
              <a:rPr lang="da" dirty="0">
                <a:latin typeface="Quicksand Medium" pitchFamily="2" charset="0"/>
              </a:rPr>
            </a:br>
            <a:r>
              <a:rPr lang="da" dirty="0">
                <a:latin typeface="Quicksand Medium" pitchFamily="2" charset="0"/>
              </a:rPr>
              <a:t>Att tänka ekonomiskt är också en viktig privatekonomisk kompetens.</a:t>
            </a:r>
            <a:endParaRPr dirty="0">
              <a:latin typeface="Quicksand Medium" pitchFamily="2" charset="0"/>
            </a:endParaRPr>
          </a:p>
        </p:txBody>
      </p:sp>
      <p:sp>
        <p:nvSpPr>
          <p:cNvPr id="107" name="Google Shape;107;p19"/>
          <p:cNvSpPr txBox="1">
            <a:spLocks noGrp="1"/>
          </p:cNvSpPr>
          <p:nvPr>
            <p:ph type="body" idx="2"/>
          </p:nvPr>
        </p:nvSpPr>
        <p:spPr>
          <a:xfrm>
            <a:off x="6731000" y="1536634"/>
            <a:ext cx="5045400" cy="512300"/>
          </a:xfrm>
          <a:prstGeom prst="rect">
            <a:avLst/>
          </a:prstGeom>
        </p:spPr>
        <p:txBody>
          <a:bodyPr spcFirstLastPara="1" vert="horz" wrap="square" lIns="121900" tIns="121900" rIns="121900" bIns="121900" rtlCol="0" anchor="t" anchorCtr="0">
            <a:noAutofit/>
          </a:bodyPr>
          <a:lstStyle/>
          <a:p>
            <a:pPr marL="0" indent="0">
              <a:spcAft>
                <a:spcPts val="1600"/>
              </a:spcAft>
              <a:buNone/>
            </a:pPr>
            <a:r>
              <a:rPr lang="da" dirty="0">
                <a:solidFill>
                  <a:schemeClr val="bg1"/>
                </a:solidFill>
                <a:latin typeface="Quicksand Medium" pitchFamily="2" charset="0"/>
              </a:rPr>
              <a:t>Illustration: Privatbudget</a:t>
            </a:r>
            <a:endParaRPr dirty="0">
              <a:solidFill>
                <a:schemeClr val="bg1"/>
              </a:solidFill>
              <a:latin typeface="Quicksand Medium" pitchFamily="2" charset="0"/>
            </a:endParaRPr>
          </a:p>
        </p:txBody>
      </p:sp>
      <p:graphicFrame>
        <p:nvGraphicFramePr>
          <p:cNvPr id="2" name="Tabel 1">
            <a:extLst>
              <a:ext uri="{FF2B5EF4-FFF2-40B4-BE49-F238E27FC236}">
                <a16:creationId xmlns:a16="http://schemas.microsoft.com/office/drawing/2014/main" id="{928835C9-729F-213E-0470-A23D143D6908}"/>
              </a:ext>
            </a:extLst>
          </p:cNvPr>
          <p:cNvGraphicFramePr>
            <a:graphicFrameLocks noGrp="1"/>
          </p:cNvGraphicFramePr>
          <p:nvPr/>
        </p:nvGraphicFramePr>
        <p:xfrm>
          <a:off x="6934200" y="2389834"/>
          <a:ext cx="4935733" cy="3060700"/>
        </p:xfrm>
        <a:graphic>
          <a:graphicData uri="http://schemas.openxmlformats.org/drawingml/2006/table">
            <a:tbl>
              <a:tblPr>
                <a:tableStyleId>{8FD4443E-F989-4FC4-A0C8-D5A2AF1F390B}</a:tableStyleId>
              </a:tblPr>
              <a:tblGrid>
                <a:gridCol w="2948191">
                  <a:extLst>
                    <a:ext uri="{9D8B030D-6E8A-4147-A177-3AD203B41FA5}">
                      <a16:colId xmlns:a16="http://schemas.microsoft.com/office/drawing/2014/main" val="2818087002"/>
                    </a:ext>
                  </a:extLst>
                </a:gridCol>
                <a:gridCol w="1280861">
                  <a:extLst>
                    <a:ext uri="{9D8B030D-6E8A-4147-A177-3AD203B41FA5}">
                      <a16:colId xmlns:a16="http://schemas.microsoft.com/office/drawing/2014/main" val="535619900"/>
                    </a:ext>
                  </a:extLst>
                </a:gridCol>
                <a:gridCol w="706681">
                  <a:extLst>
                    <a:ext uri="{9D8B030D-6E8A-4147-A177-3AD203B41FA5}">
                      <a16:colId xmlns:a16="http://schemas.microsoft.com/office/drawing/2014/main" val="2418613428"/>
                    </a:ext>
                  </a:extLst>
                </a:gridCol>
              </a:tblGrid>
              <a:tr h="254000">
                <a:tc>
                  <a:txBody>
                    <a:bodyPr/>
                    <a:lstStyle/>
                    <a:p>
                      <a:pPr algn="l" fontAlgn="b"/>
                      <a:r>
                        <a:rPr lang="da-DK" sz="1500" u="none" strike="noStrike" dirty="0">
                          <a:effectLst/>
                        </a:rPr>
                        <a:t>INDTÆGTER</a:t>
                      </a:r>
                      <a:endParaRPr lang="da-DK" sz="1500" b="1" i="0" u="none" strike="noStrike" dirty="0">
                        <a:solidFill>
                          <a:srgbClr val="00B050"/>
                        </a:solidFill>
                        <a:effectLst/>
                        <a:latin typeface="Calibri" panose="020F0502020204030204" pitchFamily="34" charset="0"/>
                      </a:endParaRPr>
                    </a:p>
                  </a:txBody>
                  <a:tcPr marL="12700" marR="12700" marT="12700" marB="0" anchor="b">
                    <a:solidFill>
                      <a:srgbClr val="00D8BB"/>
                    </a:solidFill>
                  </a:tcPr>
                </a:tc>
                <a:tc>
                  <a:txBody>
                    <a:bodyPr/>
                    <a:lstStyle/>
                    <a:p>
                      <a:pPr algn="l" fontAlgn="b"/>
                      <a:endParaRPr lang="da-DK" sz="1500" b="0" i="0" u="none" strike="noStrike">
                        <a:solidFill>
                          <a:srgbClr val="000000"/>
                        </a:solidFill>
                        <a:effectLst/>
                        <a:latin typeface="Calibri" panose="020F0502020204030204" pitchFamily="34" charset="0"/>
                      </a:endParaRPr>
                    </a:p>
                  </a:txBody>
                  <a:tcPr marL="12700" marR="12700" marT="12700" marB="0" anchor="b">
                    <a:solidFill>
                      <a:srgbClr val="00D8BB"/>
                    </a:solidFill>
                  </a:tcPr>
                </a:tc>
                <a:tc>
                  <a:txBody>
                    <a:bodyPr/>
                    <a:lstStyle/>
                    <a:p>
                      <a:pPr algn="l" fontAlgn="b"/>
                      <a:endParaRPr lang="da-DK" sz="1500" b="0" i="0" u="none" strike="noStrike">
                        <a:solidFill>
                          <a:srgbClr val="000000"/>
                        </a:solidFill>
                        <a:effectLst/>
                        <a:latin typeface="Calibri" panose="020F0502020204030204" pitchFamily="34" charset="0"/>
                      </a:endParaRPr>
                    </a:p>
                  </a:txBody>
                  <a:tcPr marL="12700" marR="12700" marT="12700" marB="0" anchor="b">
                    <a:solidFill>
                      <a:srgbClr val="00D8BB"/>
                    </a:solidFill>
                  </a:tcPr>
                </a:tc>
                <a:extLst>
                  <a:ext uri="{0D108BD9-81ED-4DB2-BD59-A6C34878D82A}">
                    <a16:rowId xmlns:a16="http://schemas.microsoft.com/office/drawing/2014/main" val="3867761250"/>
                  </a:ext>
                </a:extLst>
              </a:tr>
              <a:tr h="254000">
                <a:tc>
                  <a:txBody>
                    <a:bodyPr/>
                    <a:lstStyle/>
                    <a:p>
                      <a:pPr algn="l" fontAlgn="b"/>
                      <a:r>
                        <a:rPr lang="da-DK" sz="1400" u="none" strike="noStrike" dirty="0">
                          <a:effectLst/>
                        </a:rPr>
                        <a:t>Løn efter skat</a:t>
                      </a:r>
                      <a:endParaRPr lang="da-DK" sz="1400" b="0" i="0" u="none" strike="noStrike" dirty="0">
                        <a:solidFill>
                          <a:srgbClr val="000000"/>
                        </a:solidFill>
                        <a:effectLst/>
                        <a:latin typeface="Calibri" panose="020F0502020204030204" pitchFamily="34" charset="0"/>
                      </a:endParaRPr>
                    </a:p>
                  </a:txBody>
                  <a:tcPr marL="12700" marR="12700" marT="12700" marB="0" anchor="b">
                    <a:solidFill>
                      <a:srgbClr val="00D8BB"/>
                    </a:solidFill>
                  </a:tcPr>
                </a:tc>
                <a:tc>
                  <a:txBody>
                    <a:bodyPr/>
                    <a:lstStyle/>
                    <a:p>
                      <a:pPr algn="r" fontAlgn="b"/>
                      <a:r>
                        <a:rPr lang="da-DK" sz="1400" u="none" strike="noStrike" dirty="0">
                          <a:effectLst/>
                        </a:rPr>
                        <a:t>20.000 kr.</a:t>
                      </a:r>
                      <a:endParaRPr lang="da-DK" sz="1400" b="0" i="0" u="none" strike="noStrike" dirty="0">
                        <a:solidFill>
                          <a:srgbClr val="000000"/>
                        </a:solidFill>
                        <a:effectLst/>
                        <a:latin typeface="Calibri" panose="020F0502020204030204" pitchFamily="34" charset="0"/>
                      </a:endParaRPr>
                    </a:p>
                  </a:txBody>
                  <a:tcPr marL="12700" marR="12700" marT="12700" marB="0" anchor="b">
                    <a:solidFill>
                      <a:srgbClr val="00D8BB"/>
                    </a:solidFill>
                  </a:tcPr>
                </a:tc>
                <a:tc>
                  <a:txBody>
                    <a:bodyPr/>
                    <a:lstStyle/>
                    <a:p>
                      <a:pPr algn="l" fontAlgn="b"/>
                      <a:r>
                        <a:rPr lang="da-DK" sz="1400" u="none" strike="noStrike">
                          <a:effectLst/>
                        </a:rPr>
                        <a:t>md.</a:t>
                      </a:r>
                      <a:endParaRPr lang="da-DK" sz="1400" b="0" i="0" u="none" strike="noStrike">
                        <a:solidFill>
                          <a:srgbClr val="000000"/>
                        </a:solidFill>
                        <a:effectLst/>
                        <a:latin typeface="Calibri" panose="020F0502020204030204" pitchFamily="34" charset="0"/>
                      </a:endParaRPr>
                    </a:p>
                  </a:txBody>
                  <a:tcPr marL="12700" marR="12700" marT="12700" marB="0" anchor="b">
                    <a:solidFill>
                      <a:srgbClr val="00D8BB"/>
                    </a:solidFill>
                  </a:tcPr>
                </a:tc>
                <a:extLst>
                  <a:ext uri="{0D108BD9-81ED-4DB2-BD59-A6C34878D82A}">
                    <a16:rowId xmlns:a16="http://schemas.microsoft.com/office/drawing/2014/main" val="3538500646"/>
                  </a:ext>
                </a:extLst>
              </a:tr>
              <a:tr h="254000">
                <a:tc>
                  <a:txBody>
                    <a:bodyPr/>
                    <a:lstStyle/>
                    <a:p>
                      <a:pPr algn="l" fontAlgn="b"/>
                      <a:r>
                        <a:rPr lang="da-DK" sz="1400" u="none" strike="noStrike" dirty="0">
                          <a:effectLst/>
                        </a:rPr>
                        <a:t>Samlevers løn efter skat</a:t>
                      </a:r>
                      <a:endParaRPr lang="da-DK" sz="1400" b="0" i="0" u="none" strike="noStrike" dirty="0">
                        <a:solidFill>
                          <a:srgbClr val="000000"/>
                        </a:solidFill>
                        <a:effectLst/>
                        <a:latin typeface="Calibri" panose="020F0502020204030204" pitchFamily="34" charset="0"/>
                      </a:endParaRPr>
                    </a:p>
                  </a:txBody>
                  <a:tcPr marL="12700" marR="12700" marT="12700" marB="0" anchor="b">
                    <a:solidFill>
                      <a:srgbClr val="00D8BB"/>
                    </a:solidFill>
                  </a:tcPr>
                </a:tc>
                <a:tc>
                  <a:txBody>
                    <a:bodyPr/>
                    <a:lstStyle/>
                    <a:p>
                      <a:pPr algn="r" fontAlgn="b"/>
                      <a:r>
                        <a:rPr lang="da-DK" sz="1400" u="none" strike="noStrike">
                          <a:effectLst/>
                        </a:rPr>
                        <a:t>18.000 kr.</a:t>
                      </a:r>
                      <a:endParaRPr lang="da-DK" sz="1400" b="0" i="0" u="none" strike="noStrike">
                        <a:solidFill>
                          <a:srgbClr val="000000"/>
                        </a:solidFill>
                        <a:effectLst/>
                        <a:latin typeface="Calibri" panose="020F0502020204030204" pitchFamily="34" charset="0"/>
                      </a:endParaRPr>
                    </a:p>
                  </a:txBody>
                  <a:tcPr marL="12700" marR="12700" marT="12700" marB="0" anchor="b">
                    <a:solidFill>
                      <a:srgbClr val="00D8BB"/>
                    </a:solidFill>
                  </a:tcPr>
                </a:tc>
                <a:tc>
                  <a:txBody>
                    <a:bodyPr/>
                    <a:lstStyle/>
                    <a:p>
                      <a:pPr algn="l" fontAlgn="b"/>
                      <a:r>
                        <a:rPr lang="da-DK" sz="1400" u="none" strike="noStrike">
                          <a:effectLst/>
                        </a:rPr>
                        <a:t>md.</a:t>
                      </a:r>
                      <a:endParaRPr lang="da-DK" sz="1400" b="0" i="0" u="none" strike="noStrike">
                        <a:solidFill>
                          <a:srgbClr val="000000"/>
                        </a:solidFill>
                        <a:effectLst/>
                        <a:latin typeface="Calibri" panose="020F0502020204030204" pitchFamily="34" charset="0"/>
                      </a:endParaRPr>
                    </a:p>
                  </a:txBody>
                  <a:tcPr marL="12700" marR="12700" marT="12700" marB="0" anchor="b">
                    <a:solidFill>
                      <a:srgbClr val="00D8BB"/>
                    </a:solidFill>
                  </a:tcPr>
                </a:tc>
                <a:extLst>
                  <a:ext uri="{0D108BD9-81ED-4DB2-BD59-A6C34878D82A}">
                    <a16:rowId xmlns:a16="http://schemas.microsoft.com/office/drawing/2014/main" val="3463244560"/>
                  </a:ext>
                </a:extLst>
              </a:tr>
              <a:tr h="254000">
                <a:tc>
                  <a:txBody>
                    <a:bodyPr/>
                    <a:lstStyle/>
                    <a:p>
                      <a:pPr algn="l" fontAlgn="b"/>
                      <a:r>
                        <a:rPr lang="da-DK" sz="1400" u="none" strike="noStrike" dirty="0">
                          <a:effectLst/>
                        </a:rPr>
                        <a:t>Dagpenge, SU</a:t>
                      </a:r>
                      <a:endParaRPr lang="da-DK" sz="1400" b="0" i="0" u="none" strike="noStrike" dirty="0">
                        <a:solidFill>
                          <a:srgbClr val="000000"/>
                        </a:solidFill>
                        <a:effectLst/>
                        <a:latin typeface="Calibri" panose="020F0502020204030204" pitchFamily="34" charset="0"/>
                      </a:endParaRPr>
                    </a:p>
                  </a:txBody>
                  <a:tcPr marL="12700" marR="12700" marT="12700" marB="0" anchor="b">
                    <a:solidFill>
                      <a:srgbClr val="00D8BB"/>
                    </a:solidFill>
                  </a:tcPr>
                </a:tc>
                <a:tc>
                  <a:txBody>
                    <a:bodyPr/>
                    <a:lstStyle/>
                    <a:p>
                      <a:pPr algn="r" fontAlgn="b"/>
                      <a:r>
                        <a:rPr lang="da-DK" sz="1400" u="none" strike="noStrike">
                          <a:effectLst/>
                        </a:rPr>
                        <a:t>0 kr.</a:t>
                      </a:r>
                      <a:endParaRPr lang="da-DK" sz="1400" b="0" i="0" u="none" strike="noStrike">
                        <a:solidFill>
                          <a:srgbClr val="000000"/>
                        </a:solidFill>
                        <a:effectLst/>
                        <a:latin typeface="Calibri" panose="020F0502020204030204" pitchFamily="34" charset="0"/>
                      </a:endParaRPr>
                    </a:p>
                  </a:txBody>
                  <a:tcPr marL="12700" marR="12700" marT="12700" marB="0" anchor="b">
                    <a:solidFill>
                      <a:srgbClr val="00D8BB"/>
                    </a:solidFill>
                  </a:tcPr>
                </a:tc>
                <a:tc>
                  <a:txBody>
                    <a:bodyPr/>
                    <a:lstStyle/>
                    <a:p>
                      <a:pPr algn="l" fontAlgn="b"/>
                      <a:r>
                        <a:rPr lang="da-DK" sz="1400" u="none" strike="noStrike">
                          <a:effectLst/>
                        </a:rPr>
                        <a:t>md.</a:t>
                      </a:r>
                      <a:endParaRPr lang="da-DK" sz="1400" b="0" i="0" u="none" strike="noStrike">
                        <a:solidFill>
                          <a:srgbClr val="000000"/>
                        </a:solidFill>
                        <a:effectLst/>
                        <a:latin typeface="Calibri" panose="020F0502020204030204" pitchFamily="34" charset="0"/>
                      </a:endParaRPr>
                    </a:p>
                  </a:txBody>
                  <a:tcPr marL="12700" marR="12700" marT="12700" marB="0" anchor="b">
                    <a:solidFill>
                      <a:srgbClr val="00D8BB"/>
                    </a:solidFill>
                  </a:tcPr>
                </a:tc>
                <a:extLst>
                  <a:ext uri="{0D108BD9-81ED-4DB2-BD59-A6C34878D82A}">
                    <a16:rowId xmlns:a16="http://schemas.microsoft.com/office/drawing/2014/main" val="546854391"/>
                  </a:ext>
                </a:extLst>
              </a:tr>
              <a:tr h="254000">
                <a:tc>
                  <a:txBody>
                    <a:bodyPr/>
                    <a:lstStyle/>
                    <a:p>
                      <a:pPr algn="l" fontAlgn="b"/>
                      <a:r>
                        <a:rPr lang="da-DK" sz="1400" u="none" strike="noStrike" dirty="0">
                          <a:effectLst/>
                        </a:rPr>
                        <a:t>Børnepenge</a:t>
                      </a:r>
                      <a:endParaRPr lang="da-DK" sz="1400" b="0" i="0" u="none" strike="noStrike" dirty="0">
                        <a:solidFill>
                          <a:srgbClr val="000000"/>
                        </a:solidFill>
                        <a:effectLst/>
                        <a:latin typeface="Calibri" panose="020F0502020204030204" pitchFamily="34" charset="0"/>
                      </a:endParaRPr>
                    </a:p>
                  </a:txBody>
                  <a:tcPr marL="12700" marR="12700" marT="12700" marB="0" anchor="b">
                    <a:solidFill>
                      <a:srgbClr val="00D8BB"/>
                    </a:solidFill>
                  </a:tcPr>
                </a:tc>
                <a:tc>
                  <a:txBody>
                    <a:bodyPr/>
                    <a:lstStyle/>
                    <a:p>
                      <a:pPr algn="r" fontAlgn="b"/>
                      <a:r>
                        <a:rPr lang="da-DK" sz="1400" u="none" strike="noStrike">
                          <a:effectLst/>
                        </a:rPr>
                        <a:t>4.600 kr.</a:t>
                      </a:r>
                      <a:endParaRPr lang="da-DK" sz="1400" b="0" i="0" u="none" strike="noStrike">
                        <a:solidFill>
                          <a:srgbClr val="000000"/>
                        </a:solidFill>
                        <a:effectLst/>
                        <a:latin typeface="Calibri" panose="020F0502020204030204" pitchFamily="34" charset="0"/>
                      </a:endParaRPr>
                    </a:p>
                  </a:txBody>
                  <a:tcPr marL="12700" marR="12700" marT="12700" marB="0" anchor="b">
                    <a:solidFill>
                      <a:srgbClr val="00D8BB"/>
                    </a:solidFill>
                  </a:tcPr>
                </a:tc>
                <a:tc>
                  <a:txBody>
                    <a:bodyPr/>
                    <a:lstStyle/>
                    <a:p>
                      <a:pPr algn="l" fontAlgn="b"/>
                      <a:r>
                        <a:rPr lang="da-DK" sz="1400" u="none" strike="noStrike">
                          <a:effectLst/>
                        </a:rPr>
                        <a:t>halvt år</a:t>
                      </a:r>
                      <a:endParaRPr lang="da-DK" sz="1400" b="0" i="0" u="none" strike="noStrike">
                        <a:solidFill>
                          <a:srgbClr val="000000"/>
                        </a:solidFill>
                        <a:effectLst/>
                        <a:latin typeface="Calibri" panose="020F0502020204030204" pitchFamily="34" charset="0"/>
                      </a:endParaRPr>
                    </a:p>
                  </a:txBody>
                  <a:tcPr marL="12700" marR="12700" marT="12700" marB="0" anchor="b">
                    <a:solidFill>
                      <a:srgbClr val="00D8BB"/>
                    </a:solidFill>
                  </a:tcPr>
                </a:tc>
                <a:extLst>
                  <a:ext uri="{0D108BD9-81ED-4DB2-BD59-A6C34878D82A}">
                    <a16:rowId xmlns:a16="http://schemas.microsoft.com/office/drawing/2014/main" val="509928157"/>
                  </a:ext>
                </a:extLst>
              </a:tr>
              <a:tr h="254000">
                <a:tc>
                  <a:txBody>
                    <a:bodyPr/>
                    <a:lstStyle/>
                    <a:p>
                      <a:pPr algn="l" fontAlgn="b"/>
                      <a:r>
                        <a:rPr lang="da-DK" sz="1400" u="none" strike="noStrike">
                          <a:effectLst/>
                        </a:rPr>
                        <a:t>Boligstøtte</a:t>
                      </a:r>
                      <a:endParaRPr lang="da-DK" sz="1400" b="0" i="0" u="none" strike="noStrike">
                        <a:solidFill>
                          <a:srgbClr val="000000"/>
                        </a:solidFill>
                        <a:effectLst/>
                        <a:latin typeface="Calibri" panose="020F0502020204030204" pitchFamily="34" charset="0"/>
                      </a:endParaRPr>
                    </a:p>
                  </a:txBody>
                  <a:tcPr marL="12700" marR="12700" marT="12700" marB="0" anchor="b">
                    <a:solidFill>
                      <a:srgbClr val="00D8BB"/>
                    </a:solidFill>
                  </a:tcPr>
                </a:tc>
                <a:tc>
                  <a:txBody>
                    <a:bodyPr/>
                    <a:lstStyle/>
                    <a:p>
                      <a:pPr algn="r" fontAlgn="b"/>
                      <a:r>
                        <a:rPr lang="da-DK" sz="1400" u="none" strike="noStrike" dirty="0">
                          <a:effectLst/>
                        </a:rPr>
                        <a:t>0 kr.</a:t>
                      </a:r>
                      <a:endParaRPr lang="da-DK" sz="1400" b="0" i="0" u="none" strike="noStrike" dirty="0">
                        <a:solidFill>
                          <a:srgbClr val="000000"/>
                        </a:solidFill>
                        <a:effectLst/>
                        <a:latin typeface="Calibri" panose="020F0502020204030204" pitchFamily="34" charset="0"/>
                      </a:endParaRPr>
                    </a:p>
                  </a:txBody>
                  <a:tcPr marL="12700" marR="12700" marT="12700" marB="0" anchor="b">
                    <a:solidFill>
                      <a:srgbClr val="00D8BB"/>
                    </a:solidFill>
                  </a:tcPr>
                </a:tc>
                <a:tc>
                  <a:txBody>
                    <a:bodyPr/>
                    <a:lstStyle/>
                    <a:p>
                      <a:pPr algn="l" fontAlgn="b"/>
                      <a:r>
                        <a:rPr lang="da-DK" sz="1400" u="none" strike="noStrike">
                          <a:effectLst/>
                        </a:rPr>
                        <a:t>md.</a:t>
                      </a:r>
                      <a:endParaRPr lang="da-DK" sz="1400" b="0" i="0" u="none" strike="noStrike">
                        <a:solidFill>
                          <a:srgbClr val="000000"/>
                        </a:solidFill>
                        <a:effectLst/>
                        <a:latin typeface="Calibri" panose="020F0502020204030204" pitchFamily="34" charset="0"/>
                      </a:endParaRPr>
                    </a:p>
                  </a:txBody>
                  <a:tcPr marL="12700" marR="12700" marT="12700" marB="0" anchor="b">
                    <a:solidFill>
                      <a:srgbClr val="00D8BB"/>
                    </a:solidFill>
                  </a:tcPr>
                </a:tc>
                <a:extLst>
                  <a:ext uri="{0D108BD9-81ED-4DB2-BD59-A6C34878D82A}">
                    <a16:rowId xmlns:a16="http://schemas.microsoft.com/office/drawing/2014/main" val="3095638508"/>
                  </a:ext>
                </a:extLst>
              </a:tr>
              <a:tr h="266700">
                <a:tc>
                  <a:txBody>
                    <a:bodyPr/>
                    <a:lstStyle/>
                    <a:p>
                      <a:pPr algn="l" fontAlgn="b"/>
                      <a:r>
                        <a:rPr lang="da-DK" sz="1400" u="none" strike="noStrike">
                          <a:effectLst/>
                        </a:rPr>
                        <a:t>Øvrige indtægter efter skat</a:t>
                      </a:r>
                      <a:endParaRPr lang="da-DK" sz="1400" b="0" i="0" u="none" strike="noStrike">
                        <a:solidFill>
                          <a:srgbClr val="000000"/>
                        </a:solidFill>
                        <a:effectLst/>
                        <a:latin typeface="Calibri" panose="020F0502020204030204" pitchFamily="34" charset="0"/>
                      </a:endParaRPr>
                    </a:p>
                  </a:txBody>
                  <a:tcPr marL="12700" marR="12700" marT="12700" marB="0" anchor="b">
                    <a:solidFill>
                      <a:srgbClr val="00D8BB"/>
                    </a:solidFill>
                  </a:tcPr>
                </a:tc>
                <a:tc>
                  <a:txBody>
                    <a:bodyPr/>
                    <a:lstStyle/>
                    <a:p>
                      <a:pPr algn="r" fontAlgn="b"/>
                      <a:r>
                        <a:rPr lang="da-DK" sz="1400" u="none" strike="noStrike" dirty="0">
                          <a:effectLst/>
                        </a:rPr>
                        <a:t>0 kr.</a:t>
                      </a:r>
                      <a:endParaRPr lang="da-DK" sz="1400" b="0" i="0" u="none" strike="noStrike" dirty="0">
                        <a:solidFill>
                          <a:srgbClr val="000000"/>
                        </a:solidFill>
                        <a:effectLst/>
                        <a:latin typeface="Calibri" panose="020F0502020204030204" pitchFamily="34" charset="0"/>
                      </a:endParaRPr>
                    </a:p>
                  </a:txBody>
                  <a:tcPr marL="12700" marR="12700" marT="12700" marB="0" anchor="b">
                    <a:solidFill>
                      <a:srgbClr val="00D8BB"/>
                    </a:solidFill>
                  </a:tcPr>
                </a:tc>
                <a:tc>
                  <a:txBody>
                    <a:bodyPr/>
                    <a:lstStyle/>
                    <a:p>
                      <a:pPr algn="l" fontAlgn="b"/>
                      <a:r>
                        <a:rPr lang="da-DK" sz="1400" u="none" strike="noStrike">
                          <a:effectLst/>
                        </a:rPr>
                        <a:t>md.</a:t>
                      </a:r>
                      <a:endParaRPr lang="da-DK" sz="1400" b="0" i="0" u="none" strike="noStrike">
                        <a:solidFill>
                          <a:srgbClr val="000000"/>
                        </a:solidFill>
                        <a:effectLst/>
                        <a:latin typeface="Calibri" panose="020F0502020204030204" pitchFamily="34" charset="0"/>
                      </a:endParaRPr>
                    </a:p>
                  </a:txBody>
                  <a:tcPr marL="12700" marR="12700" marT="12700" marB="0" anchor="b">
                    <a:solidFill>
                      <a:srgbClr val="00D8BB"/>
                    </a:solidFill>
                  </a:tcPr>
                </a:tc>
                <a:extLst>
                  <a:ext uri="{0D108BD9-81ED-4DB2-BD59-A6C34878D82A}">
                    <a16:rowId xmlns:a16="http://schemas.microsoft.com/office/drawing/2014/main" val="3034368471"/>
                  </a:ext>
                </a:extLst>
              </a:tr>
              <a:tr h="254000">
                <a:tc>
                  <a:txBody>
                    <a:bodyPr/>
                    <a:lstStyle/>
                    <a:p>
                      <a:pPr algn="l" fontAlgn="b"/>
                      <a:r>
                        <a:rPr lang="da-DK" sz="1400" u="none" strike="noStrike">
                          <a:effectLst/>
                        </a:rPr>
                        <a:t>Indtægter pr. år</a:t>
                      </a:r>
                      <a:endParaRPr lang="da-DK" sz="1400" b="1" i="0" u="none" strike="noStrike">
                        <a:solidFill>
                          <a:srgbClr val="000000"/>
                        </a:solidFill>
                        <a:effectLst/>
                        <a:latin typeface="Calibri" panose="020F0502020204030204" pitchFamily="34" charset="0"/>
                      </a:endParaRPr>
                    </a:p>
                  </a:txBody>
                  <a:tcPr marL="12700" marR="12700" marT="12700" marB="0" anchor="b">
                    <a:solidFill>
                      <a:srgbClr val="00D8BB"/>
                    </a:solidFill>
                  </a:tcPr>
                </a:tc>
                <a:tc>
                  <a:txBody>
                    <a:bodyPr/>
                    <a:lstStyle/>
                    <a:p>
                      <a:pPr algn="r" fontAlgn="b"/>
                      <a:r>
                        <a:rPr lang="da-DK" sz="1400" u="none" strike="noStrike" dirty="0">
                          <a:effectLst/>
                        </a:rPr>
                        <a:t>465.200 kr.</a:t>
                      </a:r>
                      <a:endParaRPr lang="da-DK" sz="1400" b="0" i="0" u="none" strike="noStrike" dirty="0">
                        <a:solidFill>
                          <a:srgbClr val="000000"/>
                        </a:solidFill>
                        <a:effectLst/>
                        <a:latin typeface="Calibri" panose="020F0502020204030204" pitchFamily="34" charset="0"/>
                      </a:endParaRPr>
                    </a:p>
                  </a:txBody>
                  <a:tcPr marL="12700" marR="12700" marT="12700" marB="0" anchor="b">
                    <a:solidFill>
                      <a:srgbClr val="00D8BB"/>
                    </a:solidFill>
                  </a:tcPr>
                </a:tc>
                <a:tc>
                  <a:txBody>
                    <a:bodyPr/>
                    <a:lstStyle/>
                    <a:p>
                      <a:pPr algn="l" fontAlgn="b"/>
                      <a:endParaRPr lang="da-DK" sz="1400" b="0" i="0" u="none" strike="noStrike" dirty="0">
                        <a:solidFill>
                          <a:srgbClr val="000000"/>
                        </a:solidFill>
                        <a:effectLst/>
                        <a:latin typeface="Calibri" panose="020F0502020204030204" pitchFamily="34" charset="0"/>
                      </a:endParaRPr>
                    </a:p>
                  </a:txBody>
                  <a:tcPr marL="12700" marR="12700" marT="12700" marB="0" anchor="b">
                    <a:solidFill>
                      <a:srgbClr val="00D8BB"/>
                    </a:solidFill>
                  </a:tcPr>
                </a:tc>
                <a:extLst>
                  <a:ext uri="{0D108BD9-81ED-4DB2-BD59-A6C34878D82A}">
                    <a16:rowId xmlns:a16="http://schemas.microsoft.com/office/drawing/2014/main" val="3919556832"/>
                  </a:ext>
                </a:extLst>
              </a:tr>
              <a:tr h="254000">
                <a:tc>
                  <a:txBody>
                    <a:bodyPr/>
                    <a:lstStyle/>
                    <a:p>
                      <a:pPr algn="l" fontAlgn="b"/>
                      <a:endParaRPr lang="da-DK" sz="1500" b="0" i="0" u="none" strike="noStrike">
                        <a:solidFill>
                          <a:srgbClr val="000000"/>
                        </a:solidFill>
                        <a:effectLst/>
                        <a:latin typeface="Calibri" panose="020F0502020204030204" pitchFamily="34" charset="0"/>
                      </a:endParaRPr>
                    </a:p>
                  </a:txBody>
                  <a:tcPr marL="12700" marR="12700" marT="12700" marB="0" anchor="b">
                    <a:solidFill>
                      <a:srgbClr val="00D8BB"/>
                    </a:solidFill>
                  </a:tcPr>
                </a:tc>
                <a:tc>
                  <a:txBody>
                    <a:bodyPr/>
                    <a:lstStyle/>
                    <a:p>
                      <a:pPr algn="l" fontAlgn="b"/>
                      <a:endParaRPr lang="da-DK" sz="1500" b="0" i="0" u="none" strike="noStrike">
                        <a:solidFill>
                          <a:srgbClr val="000000"/>
                        </a:solidFill>
                        <a:effectLst/>
                        <a:latin typeface="Calibri" panose="020F0502020204030204" pitchFamily="34" charset="0"/>
                      </a:endParaRPr>
                    </a:p>
                  </a:txBody>
                  <a:tcPr marL="12700" marR="12700" marT="12700" marB="0" anchor="b">
                    <a:solidFill>
                      <a:srgbClr val="00D8BB"/>
                    </a:solidFill>
                  </a:tcPr>
                </a:tc>
                <a:tc>
                  <a:txBody>
                    <a:bodyPr/>
                    <a:lstStyle/>
                    <a:p>
                      <a:pPr algn="l" fontAlgn="b"/>
                      <a:endParaRPr lang="da-DK" sz="1500" b="0" i="0" u="none" strike="noStrike" dirty="0">
                        <a:solidFill>
                          <a:srgbClr val="000000"/>
                        </a:solidFill>
                        <a:effectLst/>
                        <a:latin typeface="Calibri" panose="020F0502020204030204" pitchFamily="34" charset="0"/>
                      </a:endParaRPr>
                    </a:p>
                  </a:txBody>
                  <a:tcPr marL="12700" marR="12700" marT="12700" marB="0" anchor="b">
                    <a:solidFill>
                      <a:srgbClr val="00D8BB"/>
                    </a:solidFill>
                  </a:tcPr>
                </a:tc>
                <a:extLst>
                  <a:ext uri="{0D108BD9-81ED-4DB2-BD59-A6C34878D82A}">
                    <a16:rowId xmlns:a16="http://schemas.microsoft.com/office/drawing/2014/main" val="1317897378"/>
                  </a:ext>
                </a:extLst>
              </a:tr>
              <a:tr h="254000">
                <a:tc>
                  <a:txBody>
                    <a:bodyPr/>
                    <a:lstStyle/>
                    <a:p>
                      <a:pPr algn="l" fontAlgn="b"/>
                      <a:r>
                        <a:rPr lang="da-DK" sz="1500" u="none" strike="noStrike">
                          <a:effectLst/>
                        </a:rPr>
                        <a:t>UDGIFTER TIL BOLIG</a:t>
                      </a:r>
                      <a:endParaRPr lang="da-DK" sz="1500" b="1" i="0" u="none" strike="noStrike">
                        <a:solidFill>
                          <a:srgbClr val="00B050"/>
                        </a:solidFill>
                        <a:effectLst/>
                        <a:latin typeface="Calibri" panose="020F0502020204030204" pitchFamily="34" charset="0"/>
                      </a:endParaRPr>
                    </a:p>
                  </a:txBody>
                  <a:tcPr marL="12700" marR="12700" marT="12700" marB="0" anchor="b">
                    <a:solidFill>
                      <a:srgbClr val="00D8BB"/>
                    </a:solidFill>
                  </a:tcPr>
                </a:tc>
                <a:tc>
                  <a:txBody>
                    <a:bodyPr/>
                    <a:lstStyle/>
                    <a:p>
                      <a:pPr algn="l" fontAlgn="b"/>
                      <a:endParaRPr lang="da-DK" sz="1500" b="0" i="0" u="none" strike="noStrike">
                        <a:solidFill>
                          <a:srgbClr val="000000"/>
                        </a:solidFill>
                        <a:effectLst/>
                        <a:latin typeface="Calibri" panose="020F0502020204030204" pitchFamily="34" charset="0"/>
                      </a:endParaRPr>
                    </a:p>
                  </a:txBody>
                  <a:tcPr marL="12700" marR="12700" marT="12700" marB="0" anchor="b">
                    <a:solidFill>
                      <a:srgbClr val="00D8BB"/>
                    </a:solidFill>
                  </a:tcPr>
                </a:tc>
                <a:tc>
                  <a:txBody>
                    <a:bodyPr/>
                    <a:lstStyle/>
                    <a:p>
                      <a:pPr algn="l" fontAlgn="b"/>
                      <a:endParaRPr lang="da-DK" sz="1500" b="0" i="0" u="none" strike="noStrike">
                        <a:solidFill>
                          <a:srgbClr val="000000"/>
                        </a:solidFill>
                        <a:effectLst/>
                        <a:latin typeface="Calibri" panose="020F0502020204030204" pitchFamily="34" charset="0"/>
                      </a:endParaRPr>
                    </a:p>
                  </a:txBody>
                  <a:tcPr marL="12700" marR="12700" marT="12700" marB="0" anchor="b">
                    <a:solidFill>
                      <a:srgbClr val="00D8BB"/>
                    </a:solidFill>
                  </a:tcPr>
                </a:tc>
                <a:extLst>
                  <a:ext uri="{0D108BD9-81ED-4DB2-BD59-A6C34878D82A}">
                    <a16:rowId xmlns:a16="http://schemas.microsoft.com/office/drawing/2014/main" val="2129546392"/>
                  </a:ext>
                </a:extLst>
              </a:tr>
              <a:tr h="254000">
                <a:tc>
                  <a:txBody>
                    <a:bodyPr/>
                    <a:lstStyle/>
                    <a:p>
                      <a:pPr algn="l" fontAlgn="b"/>
                      <a:r>
                        <a:rPr lang="da-DK" sz="1400" u="none" strike="noStrike" dirty="0">
                          <a:effectLst/>
                        </a:rPr>
                        <a:t>Husleje/ydelse på boliglån</a:t>
                      </a:r>
                      <a:endParaRPr lang="da-DK" sz="1400" b="0" i="0" u="none" strike="noStrike" dirty="0">
                        <a:solidFill>
                          <a:srgbClr val="000000"/>
                        </a:solidFill>
                        <a:effectLst/>
                        <a:latin typeface="Calibri" panose="020F0502020204030204" pitchFamily="34" charset="0"/>
                      </a:endParaRPr>
                    </a:p>
                  </a:txBody>
                  <a:tcPr marL="12700" marR="12700" marT="12700" marB="0" anchor="b">
                    <a:solidFill>
                      <a:srgbClr val="00D8BB"/>
                    </a:solidFill>
                  </a:tcPr>
                </a:tc>
                <a:tc>
                  <a:txBody>
                    <a:bodyPr/>
                    <a:lstStyle/>
                    <a:p>
                      <a:pPr algn="r" fontAlgn="b"/>
                      <a:r>
                        <a:rPr lang="da-DK" sz="1400" u="none" strike="noStrike">
                          <a:effectLst/>
                        </a:rPr>
                        <a:t>15.000 kr.</a:t>
                      </a:r>
                      <a:endParaRPr lang="da-DK" sz="1400" b="0" i="0" u="none" strike="noStrike">
                        <a:solidFill>
                          <a:srgbClr val="000000"/>
                        </a:solidFill>
                        <a:effectLst/>
                        <a:latin typeface="Calibri" panose="020F0502020204030204" pitchFamily="34" charset="0"/>
                      </a:endParaRPr>
                    </a:p>
                  </a:txBody>
                  <a:tcPr marL="12700" marR="12700" marT="12700" marB="0" anchor="b">
                    <a:solidFill>
                      <a:srgbClr val="00D8BB"/>
                    </a:solidFill>
                  </a:tcPr>
                </a:tc>
                <a:tc>
                  <a:txBody>
                    <a:bodyPr/>
                    <a:lstStyle/>
                    <a:p>
                      <a:pPr algn="l" fontAlgn="b"/>
                      <a:r>
                        <a:rPr lang="da-DK" sz="1400" u="none" strike="noStrike">
                          <a:effectLst/>
                        </a:rPr>
                        <a:t>md.</a:t>
                      </a:r>
                      <a:endParaRPr lang="da-DK" sz="1400" b="0" i="0" u="none" strike="noStrike">
                        <a:solidFill>
                          <a:srgbClr val="000000"/>
                        </a:solidFill>
                        <a:effectLst/>
                        <a:latin typeface="Calibri" panose="020F0502020204030204" pitchFamily="34" charset="0"/>
                      </a:endParaRPr>
                    </a:p>
                  </a:txBody>
                  <a:tcPr marL="12700" marR="12700" marT="12700" marB="0" anchor="b">
                    <a:solidFill>
                      <a:srgbClr val="00D8BB"/>
                    </a:solidFill>
                  </a:tcPr>
                </a:tc>
                <a:extLst>
                  <a:ext uri="{0D108BD9-81ED-4DB2-BD59-A6C34878D82A}">
                    <a16:rowId xmlns:a16="http://schemas.microsoft.com/office/drawing/2014/main" val="1171609655"/>
                  </a:ext>
                </a:extLst>
              </a:tr>
              <a:tr h="254000">
                <a:tc>
                  <a:txBody>
                    <a:bodyPr/>
                    <a:lstStyle/>
                    <a:p>
                      <a:pPr algn="l" fontAlgn="b"/>
                      <a:r>
                        <a:rPr lang="da-DK" sz="1400" u="none" strike="noStrike" dirty="0">
                          <a:effectLst/>
                        </a:rPr>
                        <a:t>Varme</a:t>
                      </a:r>
                      <a:endParaRPr lang="da-DK" sz="1400" b="0" i="0" u="none" strike="noStrike" dirty="0">
                        <a:solidFill>
                          <a:srgbClr val="000000"/>
                        </a:solidFill>
                        <a:effectLst/>
                        <a:latin typeface="Calibri" panose="020F0502020204030204" pitchFamily="34" charset="0"/>
                      </a:endParaRPr>
                    </a:p>
                  </a:txBody>
                  <a:tcPr marL="12700" marR="12700" marT="12700" marB="0" anchor="b">
                    <a:solidFill>
                      <a:srgbClr val="00D8BB"/>
                    </a:solidFill>
                  </a:tcPr>
                </a:tc>
                <a:tc>
                  <a:txBody>
                    <a:bodyPr/>
                    <a:lstStyle/>
                    <a:p>
                      <a:pPr algn="r" fontAlgn="b"/>
                      <a:r>
                        <a:rPr lang="da-DK" sz="1400" u="none" strike="noStrike" dirty="0">
                          <a:effectLst/>
                        </a:rPr>
                        <a:t>1.000 kr.</a:t>
                      </a:r>
                      <a:endParaRPr lang="da-DK" sz="1400" b="0" i="0" u="none" strike="noStrike" dirty="0">
                        <a:solidFill>
                          <a:srgbClr val="000000"/>
                        </a:solidFill>
                        <a:effectLst/>
                        <a:latin typeface="Calibri" panose="020F0502020204030204" pitchFamily="34" charset="0"/>
                      </a:endParaRPr>
                    </a:p>
                  </a:txBody>
                  <a:tcPr marL="12700" marR="12700" marT="12700" marB="0" anchor="b">
                    <a:solidFill>
                      <a:srgbClr val="00D8BB"/>
                    </a:solidFill>
                  </a:tcPr>
                </a:tc>
                <a:tc>
                  <a:txBody>
                    <a:bodyPr/>
                    <a:lstStyle/>
                    <a:p>
                      <a:pPr algn="l" fontAlgn="b"/>
                      <a:r>
                        <a:rPr lang="da-DK" sz="1400" u="none" strike="noStrike" dirty="0">
                          <a:effectLst/>
                        </a:rPr>
                        <a:t>md.</a:t>
                      </a:r>
                      <a:endParaRPr lang="da-DK" sz="1400" b="0" i="0" u="none" strike="noStrike" dirty="0">
                        <a:solidFill>
                          <a:srgbClr val="000000"/>
                        </a:solidFill>
                        <a:effectLst/>
                        <a:latin typeface="Calibri" panose="020F0502020204030204" pitchFamily="34" charset="0"/>
                      </a:endParaRPr>
                    </a:p>
                  </a:txBody>
                  <a:tcPr marL="12700" marR="12700" marT="12700" marB="0" anchor="b">
                    <a:solidFill>
                      <a:srgbClr val="00D8BB"/>
                    </a:solidFill>
                  </a:tcPr>
                </a:tc>
                <a:extLst>
                  <a:ext uri="{0D108BD9-81ED-4DB2-BD59-A6C34878D82A}">
                    <a16:rowId xmlns:a16="http://schemas.microsoft.com/office/drawing/2014/main" val="1329619112"/>
                  </a:ext>
                </a:extLst>
              </a:tr>
            </a:tbl>
          </a:graphicData>
        </a:graphic>
      </p:graphicFrame>
      <p:sp>
        <p:nvSpPr>
          <p:cNvPr id="5" name="Tekstfelt 2">
            <a:extLst>
              <a:ext uri="{FF2B5EF4-FFF2-40B4-BE49-F238E27FC236}">
                <a16:creationId xmlns:a16="http://schemas.microsoft.com/office/drawing/2014/main" id="{B12BD18F-0B84-58B4-239A-3E58D982614A}"/>
              </a:ext>
            </a:extLst>
          </p:cNvPr>
          <p:cNvSpPr txBox="1">
            <a:spLocks noChangeArrowheads="1"/>
          </p:cNvSpPr>
          <p:nvPr/>
        </p:nvSpPr>
        <p:spPr bwMode="auto">
          <a:xfrm>
            <a:off x="0" y="6489431"/>
            <a:ext cx="12192000" cy="300852"/>
          </a:xfrm>
          <a:prstGeom prst="rect">
            <a:avLst/>
          </a:prstGeom>
          <a:noFill/>
          <a:ln w="9525">
            <a:noFill/>
            <a:miter lim="800000"/>
            <a:headEnd/>
            <a:tailEnd/>
          </a:ln>
        </p:spPr>
        <p:txBody>
          <a:bodyPr rot="0" vert="horz" wrap="square" lIns="121920" tIns="60960" rIns="121920" bIns="60960" anchor="t" anchorCtr="0">
            <a:spAutoFit/>
          </a:bodyPr>
          <a:lstStyle/>
          <a:p>
            <a:pPr algn="ctr">
              <a:lnSpc>
                <a:spcPct val="115000"/>
              </a:lnSpc>
              <a:spcAft>
                <a:spcPts val="1333"/>
              </a:spcAft>
            </a:pPr>
            <a:r>
              <a:rPr lang="da-DK" sz="1067" dirty="0">
                <a:latin typeface="Quicksand"/>
                <a:ea typeface="Calibri" panose="020F0502020204030204" pitchFamily="34" charset="0"/>
                <a:cs typeface="Arial" panose="020B0604020202020204" pitchFamily="34" charset="0"/>
              </a:rPr>
              <a:t>www.undervisning.aktiedysten.dk © 2023 Aktiedysten og Balalli Da Silveira M. Degas</a:t>
            </a:r>
            <a:endParaRPr lang="da-DK" sz="1400" dirty="0">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0"/>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rmAutofit fontScale="90000"/>
          </a:bodyPr>
          <a:lstStyle/>
          <a:p>
            <a:r>
              <a:rPr lang="da" dirty="0">
                <a:solidFill>
                  <a:srgbClr val="30D4BC"/>
                </a:solidFill>
              </a:rPr>
              <a:t>Ekonomisk grundutbildning och investering - Sammanhang</a:t>
            </a:r>
            <a:endParaRPr dirty="0">
              <a:solidFill>
                <a:srgbClr val="30D4BC"/>
              </a:solidFill>
            </a:endParaRPr>
          </a:p>
        </p:txBody>
      </p:sp>
      <p:sp>
        <p:nvSpPr>
          <p:cNvPr id="115" name="Google Shape;115;p20"/>
          <p:cNvSpPr txBox="1">
            <a:spLocks noGrp="1"/>
          </p:cNvSpPr>
          <p:nvPr>
            <p:ph type="body" idx="1"/>
          </p:nvPr>
        </p:nvSpPr>
        <p:spPr>
          <a:xfrm>
            <a:off x="331001" y="2007413"/>
            <a:ext cx="5333200" cy="4555200"/>
          </a:xfrm>
          <a:prstGeom prst="rect">
            <a:avLst/>
          </a:prstGeom>
        </p:spPr>
        <p:txBody>
          <a:bodyPr spcFirstLastPara="1" vert="horz" wrap="square" lIns="121900" tIns="121900" rIns="121900" bIns="121900" rtlCol="0" anchor="t" anchorCtr="0">
            <a:normAutofit/>
          </a:bodyPr>
          <a:lstStyle/>
          <a:p>
            <a:pPr indent="-414432">
              <a:buSzPct val="100000"/>
              <a:buBlip>
                <a:blip r:embed="rId3"/>
              </a:buBlip>
            </a:pPr>
            <a:r>
              <a:rPr lang="da" sz="1600" dirty="0"/>
              <a:t>Personlig ekonomi och budgetering kan användas för att skapa en ekonomisk grund och frigöra medel för investering i aktier.</a:t>
            </a:r>
            <a:endParaRPr sz="1600" dirty="0"/>
          </a:p>
          <a:p>
            <a:pPr indent="-414432">
              <a:buSzPct val="100000"/>
              <a:buBlip>
                <a:blip r:embed="rId3"/>
              </a:buBlip>
            </a:pPr>
            <a:r>
              <a:rPr lang="da" sz="1600" dirty="0"/>
              <a:t>Budgetering hjälper till att identifiera hur mycket man har råd att investera och fastställa realistiska sparmål.</a:t>
            </a:r>
            <a:endParaRPr sz="1600" dirty="0"/>
          </a:p>
          <a:p>
            <a:pPr indent="-414432">
              <a:buSzPct val="100000"/>
              <a:buBlip>
                <a:blip r:embed="rId3"/>
              </a:buBlip>
            </a:pPr>
            <a:r>
              <a:rPr lang="da" sz="1600" dirty="0"/>
              <a:t>Genom att öppna ett sparkonto och avsätta en del av sina disponibla medel för investering kan man gradvis bygga upp kapital för att köpa aktier.</a:t>
            </a:r>
            <a:endParaRPr sz="1600" dirty="0"/>
          </a:p>
          <a:p>
            <a:pPr indent="-414432">
              <a:buSzPct val="100000"/>
              <a:buBlip>
                <a:blip r:embed="rId3"/>
              </a:buBlip>
            </a:pPr>
            <a:r>
              <a:rPr lang="da" sz="1600" dirty="0"/>
              <a:t>Det är viktigt att ha en nödfond för oförutsedda utgifter innan man börjar investera i aktier.</a:t>
            </a:r>
            <a:endParaRPr sz="1600" dirty="0"/>
          </a:p>
          <a:p>
            <a:pPr indent="-414432">
              <a:buSzPct val="100000"/>
              <a:buBlip>
                <a:blip r:embed="rId3"/>
              </a:buBlip>
            </a:pPr>
            <a:r>
              <a:rPr lang="da" sz="1600" dirty="0"/>
              <a:t>Riskspridning är viktig för att minska risken vid aktieinvesteringar, genom att diversifiera portföljen med olika aktier och investeringsinstrument.</a:t>
            </a:r>
            <a:endParaRPr sz="1600" dirty="0"/>
          </a:p>
        </p:txBody>
      </p:sp>
      <p:sp>
        <p:nvSpPr>
          <p:cNvPr id="118" name="Google Shape;118;p20"/>
          <p:cNvSpPr txBox="1"/>
          <p:nvPr/>
        </p:nvSpPr>
        <p:spPr>
          <a:xfrm>
            <a:off x="9521100" y="4584633"/>
            <a:ext cx="2221600" cy="410393"/>
          </a:xfrm>
          <a:prstGeom prst="rect">
            <a:avLst/>
          </a:prstGeom>
          <a:noFill/>
          <a:ln>
            <a:noFill/>
          </a:ln>
        </p:spPr>
        <p:txBody>
          <a:bodyPr spcFirstLastPara="1" wrap="square" lIns="121900" tIns="121900" rIns="121900" bIns="121900" anchor="t" anchorCtr="0">
            <a:spAutoFit/>
          </a:bodyPr>
          <a:lstStyle/>
          <a:p>
            <a:pPr algn="r"/>
            <a:r>
              <a:rPr lang="da" sz="1067" dirty="0"/>
              <a:t>Illustration: lendo.dk</a:t>
            </a:r>
            <a:endParaRPr sz="1067" dirty="0"/>
          </a:p>
        </p:txBody>
      </p:sp>
      <p:pic>
        <p:nvPicPr>
          <p:cNvPr id="3" name="Billede 2">
            <a:extLst>
              <a:ext uri="{FF2B5EF4-FFF2-40B4-BE49-F238E27FC236}">
                <a16:creationId xmlns:a16="http://schemas.microsoft.com/office/drawing/2014/main" id="{F29967E5-DC34-8225-BCAC-C75284A591CD}"/>
              </a:ext>
            </a:extLst>
          </p:cNvPr>
          <p:cNvPicPr>
            <a:picLocks noChangeAspect="1"/>
          </p:cNvPicPr>
          <p:nvPr/>
        </p:nvPicPr>
        <p:blipFill rotWithShape="1">
          <a:blip r:embed="rId4"/>
          <a:srcRect t="31174" b="26418"/>
          <a:stretch/>
        </p:blipFill>
        <p:spPr>
          <a:xfrm>
            <a:off x="6527800" y="2408701"/>
            <a:ext cx="5452533" cy="2312331"/>
          </a:xfrm>
          <a:prstGeom prst="rect">
            <a:avLst/>
          </a:prstGeom>
        </p:spPr>
      </p:pic>
      <p:sp>
        <p:nvSpPr>
          <p:cNvPr id="2" name="Tekstfelt 2">
            <a:extLst>
              <a:ext uri="{FF2B5EF4-FFF2-40B4-BE49-F238E27FC236}">
                <a16:creationId xmlns:a16="http://schemas.microsoft.com/office/drawing/2014/main" id="{23640A85-C27A-B3F5-9589-AD081D3DBFFE}"/>
              </a:ext>
            </a:extLst>
          </p:cNvPr>
          <p:cNvSpPr txBox="1">
            <a:spLocks noChangeArrowheads="1"/>
          </p:cNvSpPr>
          <p:nvPr/>
        </p:nvSpPr>
        <p:spPr bwMode="auto">
          <a:xfrm>
            <a:off x="0" y="6489431"/>
            <a:ext cx="12192000" cy="300852"/>
          </a:xfrm>
          <a:prstGeom prst="rect">
            <a:avLst/>
          </a:prstGeom>
          <a:noFill/>
          <a:ln w="9525">
            <a:noFill/>
            <a:miter lim="800000"/>
            <a:headEnd/>
            <a:tailEnd/>
          </a:ln>
        </p:spPr>
        <p:txBody>
          <a:bodyPr rot="0" vert="horz" wrap="square" lIns="121920" tIns="60960" rIns="121920" bIns="60960" anchor="t" anchorCtr="0">
            <a:spAutoFit/>
          </a:bodyPr>
          <a:lstStyle/>
          <a:p>
            <a:pPr algn="ctr">
              <a:lnSpc>
                <a:spcPct val="115000"/>
              </a:lnSpc>
              <a:spcAft>
                <a:spcPts val="1333"/>
              </a:spcAft>
            </a:pPr>
            <a:r>
              <a:rPr lang="da-DK" sz="1067" dirty="0">
                <a:latin typeface="Quicksand"/>
                <a:ea typeface="Calibri" panose="020F0502020204030204" pitchFamily="34" charset="0"/>
                <a:cs typeface="Arial" panose="020B0604020202020204" pitchFamily="34" charset="0"/>
              </a:rPr>
              <a:t>www.undervisning.aktiedysten.dk © 2023 Aktiedysten og Balalli Da Silveira M. Degas</a:t>
            </a:r>
            <a:endParaRPr lang="da-DK" sz="1400" dirty="0">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1"/>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rmAutofit fontScale="90000"/>
          </a:bodyPr>
          <a:lstStyle/>
          <a:p>
            <a:r>
              <a:rPr lang="da" dirty="0">
                <a:solidFill>
                  <a:srgbClr val="30D4BC"/>
                </a:solidFill>
                <a:latin typeface="Quicksand Medium" pitchFamily="2" charset="0"/>
              </a:rPr>
              <a:t>Ekonomisk grundutbildning </a:t>
            </a:r>
            <a:br>
              <a:rPr lang="da" dirty="0">
                <a:solidFill>
                  <a:srgbClr val="30D4BC"/>
                </a:solidFill>
                <a:latin typeface="Quicksand Medium" pitchFamily="2" charset="0"/>
              </a:rPr>
            </a:br>
            <a:r>
              <a:rPr lang="da" dirty="0">
                <a:solidFill>
                  <a:srgbClr val="30D4BC"/>
                </a:solidFill>
                <a:latin typeface="Quicksand Medium" pitchFamily="2" charset="0"/>
              </a:rPr>
              <a:t>och investering - Samband</a:t>
            </a:r>
            <a:endParaRPr dirty="0">
              <a:solidFill>
                <a:srgbClr val="30D4BC"/>
              </a:solidFill>
              <a:latin typeface="Quicksand Medium" pitchFamily="2" charset="0"/>
            </a:endParaRPr>
          </a:p>
        </p:txBody>
      </p:sp>
      <p:sp>
        <p:nvSpPr>
          <p:cNvPr id="124" name="Google Shape;124;p21"/>
          <p:cNvSpPr txBox="1">
            <a:spLocks noGrp="1"/>
          </p:cNvSpPr>
          <p:nvPr>
            <p:ph type="body" idx="1"/>
          </p:nvPr>
        </p:nvSpPr>
        <p:spPr>
          <a:xfrm>
            <a:off x="418618" y="1655883"/>
            <a:ext cx="5680400" cy="5134400"/>
          </a:xfrm>
          <a:prstGeom prst="rect">
            <a:avLst/>
          </a:prstGeom>
        </p:spPr>
        <p:txBody>
          <a:bodyPr spcFirstLastPara="1" vert="horz" wrap="square" lIns="121900" tIns="121900" rIns="121900" bIns="121900" rtlCol="0" anchor="t" anchorCtr="0">
            <a:normAutofit fontScale="92500" lnSpcReduction="20000"/>
          </a:bodyPr>
          <a:lstStyle/>
          <a:p>
            <a:pPr marL="0" indent="0">
              <a:buNone/>
            </a:pPr>
            <a:r>
              <a:rPr lang="da" dirty="0">
                <a:latin typeface="Quicksand Medium" pitchFamily="2" charset="0"/>
              </a:rPr>
              <a:t>Överlappningen mellan utbud och efterfrågan, det ekonomiska kretsloppet, personlig ekonomi och investering i aktier ligger i </a:t>
            </a:r>
            <a:r>
              <a:rPr lang="da" b="1" dirty="0">
                <a:latin typeface="Quicksand Medium" pitchFamily="2" charset="0"/>
              </a:rPr>
              <a:t>förståelsen</a:t>
            </a:r>
            <a:r>
              <a:rPr lang="da" dirty="0">
                <a:latin typeface="Quicksand Medium" pitchFamily="2" charset="0"/>
              </a:rPr>
              <a:t> av </a:t>
            </a:r>
            <a:r>
              <a:rPr lang="da" b="1" dirty="0">
                <a:latin typeface="Quicksand Medium" pitchFamily="2" charset="0"/>
              </a:rPr>
              <a:t>marknadskrafter</a:t>
            </a:r>
            <a:r>
              <a:rPr lang="da" dirty="0">
                <a:latin typeface="Quicksand Medium" pitchFamily="2" charset="0"/>
              </a:rPr>
              <a:t>, </a:t>
            </a:r>
            <a:r>
              <a:rPr lang="da" b="1" dirty="0">
                <a:latin typeface="Quicksand Medium" pitchFamily="2" charset="0"/>
              </a:rPr>
              <a:t>prissättning</a:t>
            </a:r>
            <a:r>
              <a:rPr lang="da" dirty="0">
                <a:latin typeface="Quicksand Medium" pitchFamily="2" charset="0"/>
              </a:rPr>
              <a:t> och </a:t>
            </a:r>
            <a:r>
              <a:rPr lang="da" b="1" dirty="0">
                <a:latin typeface="Quicksand Medium" pitchFamily="2" charset="0"/>
              </a:rPr>
              <a:t>ekonomiska</a:t>
            </a:r>
            <a:r>
              <a:rPr lang="da" dirty="0">
                <a:latin typeface="Quicksand Medium" pitchFamily="2" charset="0"/>
              </a:rPr>
              <a:t> </a:t>
            </a:r>
            <a:r>
              <a:rPr lang="da" b="1" dirty="0">
                <a:latin typeface="Quicksand Medium" pitchFamily="2" charset="0"/>
              </a:rPr>
              <a:t>sammanhang</a:t>
            </a:r>
            <a:r>
              <a:rPr lang="da" dirty="0">
                <a:latin typeface="Quicksand Medium" pitchFamily="2" charset="0"/>
              </a:rPr>
              <a:t>.</a:t>
            </a:r>
            <a:endParaRPr dirty="0">
              <a:latin typeface="Quicksand Medium" pitchFamily="2" charset="0"/>
            </a:endParaRPr>
          </a:p>
          <a:p>
            <a:pPr indent="-396653">
              <a:spcBef>
                <a:spcPts val="1600"/>
              </a:spcBef>
              <a:buSzPct val="100000"/>
              <a:buBlip>
                <a:blip r:embed="rId3"/>
              </a:buBlip>
            </a:pPr>
            <a:r>
              <a:rPr lang="da" dirty="0">
                <a:latin typeface="Quicksand Medium" pitchFamily="2" charset="0"/>
              </a:rPr>
              <a:t>Förståelse at </a:t>
            </a:r>
            <a:r>
              <a:rPr lang="da" b="1" dirty="0">
                <a:latin typeface="Quicksand Medium" pitchFamily="2" charset="0"/>
              </a:rPr>
              <a:t>utbud och efterfrågan</a:t>
            </a:r>
            <a:r>
              <a:rPr lang="da" dirty="0">
                <a:latin typeface="Quicksand Medium" pitchFamily="2" charset="0"/>
              </a:rPr>
              <a:t> är viktig för att analysera aktiemarknaden och förutsäga prisutvcklingen baserat på ändringar i utbud och efterfrågan på aktier.</a:t>
            </a:r>
            <a:endParaRPr dirty="0">
              <a:latin typeface="Quicksand Medium" pitchFamily="2" charset="0"/>
            </a:endParaRPr>
          </a:p>
          <a:p>
            <a:pPr indent="-396653">
              <a:buSzPct val="100000"/>
              <a:buBlip>
                <a:blip r:embed="rId3"/>
              </a:buBlip>
            </a:pPr>
            <a:r>
              <a:rPr lang="da" dirty="0">
                <a:latin typeface="Quicksand Medium" pitchFamily="2" charset="0"/>
              </a:rPr>
              <a:t>Det </a:t>
            </a:r>
            <a:r>
              <a:rPr lang="da" b="1" dirty="0">
                <a:latin typeface="Quicksand Medium" pitchFamily="2" charset="0"/>
              </a:rPr>
              <a:t>ekonomiska kretsloppet </a:t>
            </a:r>
            <a:r>
              <a:rPr lang="da" dirty="0">
                <a:latin typeface="Quicksand Medium" pitchFamily="2" charset="0"/>
              </a:rPr>
              <a:t>hjälper till att förstå den bredare ekonomiska kontexten, däribland effekten av ​​investeringar på den totala ekonomin och tvärt om.</a:t>
            </a:r>
            <a:endParaRPr dirty="0">
              <a:latin typeface="Quicksand Medium" pitchFamily="2" charset="0"/>
            </a:endParaRPr>
          </a:p>
          <a:p>
            <a:pPr indent="-396653">
              <a:buSzPct val="100000"/>
              <a:buBlip>
                <a:blip r:embed="rId3"/>
              </a:buBlip>
            </a:pPr>
            <a:r>
              <a:rPr lang="da" dirty="0">
                <a:latin typeface="Quicksand Medium" pitchFamily="2" charset="0"/>
              </a:rPr>
              <a:t>Kunskap om det </a:t>
            </a:r>
            <a:r>
              <a:rPr lang="da" b="1" dirty="0">
                <a:latin typeface="Quicksand Medium" pitchFamily="2" charset="0"/>
              </a:rPr>
              <a:t>ekonomiska kretsloppet</a:t>
            </a:r>
            <a:r>
              <a:rPr lang="da" dirty="0">
                <a:latin typeface="Quicksand Medium" pitchFamily="2" charset="0"/>
              </a:rPr>
              <a:t> och marknadskrafterna kan styra investeringsbeslut och analyser av hur ekonomiska förändringar kan påverka aktiemarknaden.</a:t>
            </a:r>
            <a:endParaRPr dirty="0">
              <a:latin typeface="Quicksand Medium" pitchFamily="2" charset="0"/>
            </a:endParaRPr>
          </a:p>
          <a:p>
            <a:pPr indent="-396653">
              <a:buSzPct val="100000"/>
              <a:buBlip>
                <a:blip r:embed="rId3"/>
              </a:buBlip>
            </a:pPr>
            <a:r>
              <a:rPr lang="da" b="1" dirty="0">
                <a:latin typeface="Quicksand Medium" pitchFamily="2" charset="0"/>
              </a:rPr>
              <a:t>Personlig ekonomi</a:t>
            </a:r>
            <a:r>
              <a:rPr lang="da" dirty="0">
                <a:latin typeface="Quicksand Medium" pitchFamily="2" charset="0"/>
              </a:rPr>
              <a:t> och </a:t>
            </a:r>
            <a:r>
              <a:rPr lang="da" b="1" dirty="0">
                <a:latin typeface="Quicksand Medium" pitchFamily="2" charset="0"/>
              </a:rPr>
              <a:t>budgetering</a:t>
            </a:r>
            <a:r>
              <a:rPr lang="da" dirty="0">
                <a:latin typeface="Quicksand Medium" pitchFamily="2" charset="0"/>
              </a:rPr>
              <a:t> spelar en roll för att hitta medel för att investera i aktier och skapa en solid ekonomisk grund för att hantera risker och potentiella förluster.</a:t>
            </a:r>
            <a:endParaRPr dirty="0">
              <a:latin typeface="Quicksand Medium" pitchFamily="2" charset="0"/>
            </a:endParaRPr>
          </a:p>
          <a:p>
            <a:pPr indent="-396653">
              <a:buSzPct val="100000"/>
              <a:buBlip>
                <a:blip r:embed="rId3"/>
              </a:buBlip>
            </a:pPr>
            <a:r>
              <a:rPr lang="da" b="1" dirty="0">
                <a:latin typeface="Quicksand Medium" pitchFamily="2" charset="0"/>
              </a:rPr>
              <a:t>Budgetering</a:t>
            </a:r>
            <a:r>
              <a:rPr lang="da" dirty="0">
                <a:latin typeface="Quicksand Medium" pitchFamily="2" charset="0"/>
              </a:rPr>
              <a:t> hjälper till att identifiera hur mycket man har råd att investera och fastlägga realistiska sparmål i samband med aktieinvestering.</a:t>
            </a:r>
            <a:endParaRPr dirty="0">
              <a:latin typeface="Quicksand Medium" pitchFamily="2" charset="0"/>
            </a:endParaRPr>
          </a:p>
          <a:p>
            <a:pPr indent="-396653">
              <a:buSzPct val="100000"/>
              <a:buBlip>
                <a:blip r:embed="rId3"/>
              </a:buBlip>
            </a:pPr>
            <a:r>
              <a:rPr lang="da" dirty="0">
                <a:latin typeface="Quicksand Medium" pitchFamily="2" charset="0"/>
              </a:rPr>
              <a:t>Det är viktigt att ha en nödfond för oförutsedda utgifter innan man börjar investera i aktier.</a:t>
            </a:r>
            <a:endParaRPr dirty="0">
              <a:latin typeface="Quicksand Medium" pitchFamily="2" charset="0"/>
            </a:endParaRPr>
          </a:p>
        </p:txBody>
      </p:sp>
      <p:pic>
        <p:nvPicPr>
          <p:cNvPr id="126" name="Google Shape;126;p21"/>
          <p:cNvPicPr preferRelativeResize="0"/>
          <p:nvPr/>
        </p:nvPicPr>
        <p:blipFill>
          <a:blip r:embed="rId4">
            <a:alphaModFix/>
          </a:blip>
          <a:stretch>
            <a:fillRect/>
          </a:stretch>
        </p:blipFill>
        <p:spPr>
          <a:xfrm>
            <a:off x="6514236" y="2177367"/>
            <a:ext cx="3429379" cy="2150533"/>
          </a:xfrm>
          <a:prstGeom prst="rect">
            <a:avLst/>
          </a:prstGeom>
          <a:noFill/>
          <a:ln>
            <a:noFill/>
          </a:ln>
        </p:spPr>
      </p:pic>
      <p:pic>
        <p:nvPicPr>
          <p:cNvPr id="127" name="Google Shape;127;p21"/>
          <p:cNvPicPr preferRelativeResize="0"/>
          <p:nvPr/>
        </p:nvPicPr>
        <p:blipFill>
          <a:blip r:embed="rId5">
            <a:alphaModFix/>
          </a:blip>
          <a:stretch>
            <a:fillRect/>
          </a:stretch>
        </p:blipFill>
        <p:spPr>
          <a:xfrm>
            <a:off x="8976765" y="4327900"/>
            <a:ext cx="2799636" cy="1936733"/>
          </a:xfrm>
          <a:prstGeom prst="rect">
            <a:avLst/>
          </a:prstGeom>
          <a:noFill/>
          <a:ln>
            <a:noFill/>
          </a:ln>
        </p:spPr>
      </p:pic>
      <p:pic>
        <p:nvPicPr>
          <p:cNvPr id="128" name="Google Shape;128;p21"/>
          <p:cNvPicPr preferRelativeResize="0"/>
          <p:nvPr/>
        </p:nvPicPr>
        <p:blipFill>
          <a:blip r:embed="rId6">
            <a:alphaModFix/>
          </a:blip>
          <a:stretch>
            <a:fillRect/>
          </a:stretch>
        </p:blipFill>
        <p:spPr>
          <a:xfrm>
            <a:off x="8976765" y="766967"/>
            <a:ext cx="2799635" cy="1715900"/>
          </a:xfrm>
          <a:prstGeom prst="rect">
            <a:avLst/>
          </a:prstGeom>
          <a:noFill/>
          <a:ln>
            <a:noFill/>
          </a:ln>
        </p:spPr>
      </p:pic>
      <p:sp>
        <p:nvSpPr>
          <p:cNvPr id="2" name="Tekstfelt 2">
            <a:extLst>
              <a:ext uri="{FF2B5EF4-FFF2-40B4-BE49-F238E27FC236}">
                <a16:creationId xmlns:a16="http://schemas.microsoft.com/office/drawing/2014/main" id="{83C96468-CDAD-7207-A6B6-C1C238C2213B}"/>
              </a:ext>
            </a:extLst>
          </p:cNvPr>
          <p:cNvSpPr txBox="1">
            <a:spLocks noChangeArrowheads="1"/>
          </p:cNvSpPr>
          <p:nvPr/>
        </p:nvSpPr>
        <p:spPr bwMode="auto">
          <a:xfrm>
            <a:off x="0" y="6489431"/>
            <a:ext cx="12192000" cy="300852"/>
          </a:xfrm>
          <a:prstGeom prst="rect">
            <a:avLst/>
          </a:prstGeom>
          <a:noFill/>
          <a:ln w="9525">
            <a:noFill/>
            <a:miter lim="800000"/>
            <a:headEnd/>
            <a:tailEnd/>
          </a:ln>
        </p:spPr>
        <p:txBody>
          <a:bodyPr rot="0" vert="horz" wrap="square" lIns="121920" tIns="60960" rIns="121920" bIns="60960" anchor="t" anchorCtr="0">
            <a:spAutoFit/>
          </a:bodyPr>
          <a:lstStyle/>
          <a:p>
            <a:pPr algn="ctr">
              <a:lnSpc>
                <a:spcPct val="115000"/>
              </a:lnSpc>
              <a:spcAft>
                <a:spcPts val="1333"/>
              </a:spcAft>
            </a:pPr>
            <a:r>
              <a:rPr lang="da-DK" sz="1067" dirty="0">
                <a:latin typeface="Quicksand"/>
                <a:ea typeface="Calibri" panose="020F0502020204030204" pitchFamily="34" charset="0"/>
                <a:cs typeface="Arial" panose="020B0604020202020204" pitchFamily="34" charset="0"/>
              </a:rPr>
              <a:t>www.undervisning.aktiedysten.dk © 2023 Aktiedysten og Balalli Da Silveira M. Degas</a:t>
            </a:r>
            <a:endParaRPr lang="da-DK" sz="1400" dirty="0">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TotalTime>
  <Words>1497</Words>
  <Application>Microsoft Office PowerPoint</Application>
  <PresentationFormat>Grand écran</PresentationFormat>
  <Paragraphs>142</Paragraphs>
  <Slides>13</Slides>
  <Notes>13</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13</vt:i4>
      </vt:variant>
    </vt:vector>
  </HeadingPairs>
  <TitlesOfParts>
    <vt:vector size="19" baseType="lpstr">
      <vt:lpstr>Arial</vt:lpstr>
      <vt:lpstr>Calibri</vt:lpstr>
      <vt:lpstr>Calibri Light</vt:lpstr>
      <vt:lpstr>Quicksand</vt:lpstr>
      <vt:lpstr>Quicksand Medium</vt:lpstr>
      <vt:lpstr>Office-tema</vt:lpstr>
      <vt:lpstr>Ekonomiskt grundförlopp med aktiehandel och investering</vt:lpstr>
      <vt:lpstr>Välkommen till  Investeringar 101</vt:lpstr>
      <vt:lpstr>Dags för “AktieQuizet”</vt:lpstr>
      <vt:lpstr>“Låt oss prata om det”</vt:lpstr>
      <vt:lpstr>Ekonomiska grundbegrepp Det ekonomiska kretsloppet </vt:lpstr>
      <vt:lpstr>Ekonomiska grundbegrepp   - Utbud och efterfrågan</vt:lpstr>
      <vt:lpstr>Ekonomiska grundbegrepp - Privatekonomi </vt:lpstr>
      <vt:lpstr>Ekonomisk grundutbildning och investering - Sammanhang</vt:lpstr>
      <vt:lpstr>Ekonomisk grundutbildning  och investering - Samband</vt:lpstr>
      <vt:lpstr>Ekonomisk grundutbildning och investering - Samband</vt:lpstr>
      <vt:lpstr>Privatbudget för Anna eller Anders</vt:lpstr>
      <vt:lpstr>Dagens viktigaste poänger  - Vad har vi lärt oss i dag?</vt:lpstr>
      <vt:lpstr>Förberedelse för nästa modul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Økonomisk grundforløb med aktiehandel og investering</dc:title>
  <dc:creator>Michael Rasmussen</dc:creator>
  <cp:lastModifiedBy>M.B.</cp:lastModifiedBy>
  <cp:revision>1</cp:revision>
  <dcterms:created xsi:type="dcterms:W3CDTF">2023-07-06T12:42:30Z</dcterms:created>
  <dcterms:modified xsi:type="dcterms:W3CDTF">2024-09-04T09:18:19Z</dcterms:modified>
</cp:coreProperties>
</file>