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8BB"/>
    <a:srgbClr val="6CA6A7"/>
    <a:srgbClr val="51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B" userId="bd12c9d8136ec891" providerId="LiveId" clId="{2965055C-A34C-4729-8047-9424E35D5311}"/>
    <pc:docChg chg="custSel modSld">
      <pc:chgData name="M B" userId="bd12c9d8136ec891" providerId="LiveId" clId="{2965055C-A34C-4729-8047-9424E35D5311}" dt="2024-09-04T09:19:11.616" v="8" actId="313"/>
      <pc:docMkLst>
        <pc:docMk/>
      </pc:docMkLst>
      <pc:sldChg chg="modSp mod">
        <pc:chgData name="M B" userId="bd12c9d8136ec891" providerId="LiveId" clId="{2965055C-A34C-4729-8047-9424E35D5311}" dt="2024-09-04T09:18:54.673" v="0" actId="313"/>
        <pc:sldMkLst>
          <pc:docMk/>
          <pc:sldMk cId="0" sldId="257"/>
        </pc:sldMkLst>
        <pc:spChg chg="mod">
          <ac:chgData name="M B" userId="bd12c9d8136ec891" providerId="LiveId" clId="{2965055C-A34C-4729-8047-9424E35D5311}" dt="2024-09-04T09:18:54.673" v="0" actId="313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M B" userId="bd12c9d8136ec891" providerId="LiveId" clId="{2965055C-A34C-4729-8047-9424E35D5311}" dt="2024-09-04T09:19:06.149" v="6" actId="313"/>
        <pc:sldMkLst>
          <pc:docMk/>
          <pc:sldMk cId="0" sldId="258"/>
        </pc:sldMkLst>
        <pc:spChg chg="mod">
          <ac:chgData name="M B" userId="bd12c9d8136ec891" providerId="LiveId" clId="{2965055C-A34C-4729-8047-9424E35D5311}" dt="2024-09-04T09:19:06.149" v="6" actId="313"/>
          <ac:spMkLst>
            <pc:docMk/>
            <pc:sldMk cId="0" sldId="258"/>
            <ac:spMk id="69" creationId="{00000000-0000-0000-0000-000000000000}"/>
          </ac:spMkLst>
        </pc:spChg>
      </pc:sldChg>
      <pc:sldChg chg="modSp mod">
        <pc:chgData name="M B" userId="bd12c9d8136ec891" providerId="LiveId" clId="{2965055C-A34C-4729-8047-9424E35D5311}" dt="2024-09-04T09:19:09.965" v="7" actId="313"/>
        <pc:sldMkLst>
          <pc:docMk/>
          <pc:sldMk cId="0" sldId="259"/>
        </pc:sldMkLst>
        <pc:spChg chg="mod">
          <ac:chgData name="M B" userId="bd12c9d8136ec891" providerId="LiveId" clId="{2965055C-A34C-4729-8047-9424E35D5311}" dt="2024-09-04T09:19:09.965" v="7" actId="313"/>
          <ac:spMkLst>
            <pc:docMk/>
            <pc:sldMk cId="0" sldId="259"/>
            <ac:spMk id="77" creationId="{00000000-0000-0000-0000-000000000000}"/>
          </ac:spMkLst>
        </pc:spChg>
      </pc:sldChg>
      <pc:sldChg chg="modSp mod">
        <pc:chgData name="M B" userId="bd12c9d8136ec891" providerId="LiveId" clId="{2965055C-A34C-4729-8047-9424E35D5311}" dt="2024-09-04T09:19:11.616" v="8" actId="313"/>
        <pc:sldMkLst>
          <pc:docMk/>
          <pc:sldMk cId="0" sldId="262"/>
        </pc:sldMkLst>
        <pc:spChg chg="mod">
          <ac:chgData name="M B" userId="bd12c9d8136ec891" providerId="LiveId" clId="{2965055C-A34C-4729-8047-9424E35D5311}" dt="2024-09-04T09:19:11.616" v="8" actId="313"/>
          <ac:spMkLst>
            <pc:docMk/>
            <pc:sldMk cId="0" sldId="262"/>
            <ac:spMk id="102" creationId="{00000000-0000-0000-0000-000000000000}"/>
          </ac:spMkLst>
        </pc:spChg>
      </pc:sldChg>
    </pc:docChg>
  </pc:docChgLst>
  <pc:docChgLst>
    <pc:chgData name="M B" userId="bd12c9d8136ec891" providerId="LiveId" clId="{589FBFAB-FBC9-4760-8ABD-383536B8C2EC}"/>
    <pc:docChg chg="undo custSel modSld">
      <pc:chgData name="M B" userId="bd12c9d8136ec891" providerId="LiveId" clId="{589FBFAB-FBC9-4760-8ABD-383536B8C2EC}" dt="2024-09-01T15:57:25.480" v="1982" actId="20577"/>
      <pc:docMkLst>
        <pc:docMk/>
      </pc:docMkLst>
      <pc:sldChg chg="modSp mod">
        <pc:chgData name="M B" userId="bd12c9d8136ec891" providerId="LiveId" clId="{589FBFAB-FBC9-4760-8ABD-383536B8C2EC}" dt="2024-09-01T13:46:20.144" v="307" actId="6549"/>
        <pc:sldMkLst>
          <pc:docMk/>
          <pc:sldMk cId="0" sldId="257"/>
        </pc:sldMkLst>
        <pc:spChg chg="mod">
          <ac:chgData name="M B" userId="bd12c9d8136ec891" providerId="LiveId" clId="{589FBFAB-FBC9-4760-8ABD-383536B8C2EC}" dt="2024-09-01T13:43:24.407" v="60" actId="6549"/>
          <ac:spMkLst>
            <pc:docMk/>
            <pc:sldMk cId="0" sldId="257"/>
            <ac:spMk id="60" creationId="{00000000-0000-0000-0000-000000000000}"/>
          </ac:spMkLst>
        </pc:spChg>
        <pc:spChg chg="mod">
          <ac:chgData name="M B" userId="bd12c9d8136ec891" providerId="LiveId" clId="{589FBFAB-FBC9-4760-8ABD-383536B8C2EC}" dt="2024-09-01T13:46:20.144" v="307" actId="6549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42:58.752" v="641" actId="20577"/>
        <pc:sldMkLst>
          <pc:docMk/>
          <pc:sldMk cId="0" sldId="258"/>
        </pc:sldMkLst>
        <pc:spChg chg="mod">
          <ac:chgData name="M B" userId="bd12c9d8136ec891" providerId="LiveId" clId="{589FBFAB-FBC9-4760-8ABD-383536B8C2EC}" dt="2024-09-01T15:39:08.357" v="328" actId="20577"/>
          <ac:spMkLst>
            <pc:docMk/>
            <pc:sldMk cId="0" sldId="258"/>
            <ac:spMk id="68" creationId="{00000000-0000-0000-0000-000000000000}"/>
          </ac:spMkLst>
        </pc:spChg>
        <pc:spChg chg="mod">
          <ac:chgData name="M B" userId="bd12c9d8136ec891" providerId="LiveId" clId="{589FBFAB-FBC9-4760-8ABD-383536B8C2EC}" dt="2024-09-01T15:42:58.752" v="641" actId="20577"/>
          <ac:spMkLst>
            <pc:docMk/>
            <pc:sldMk cId="0" sldId="258"/>
            <ac:spMk id="69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46:25.296" v="935" actId="20577"/>
        <pc:sldMkLst>
          <pc:docMk/>
          <pc:sldMk cId="0" sldId="259"/>
        </pc:sldMkLst>
        <pc:spChg chg="mod">
          <ac:chgData name="M B" userId="bd12c9d8136ec891" providerId="LiveId" clId="{589FBFAB-FBC9-4760-8ABD-383536B8C2EC}" dt="2024-09-01T15:43:19.887" v="658" actId="6549"/>
          <ac:spMkLst>
            <pc:docMk/>
            <pc:sldMk cId="0" sldId="259"/>
            <ac:spMk id="76" creationId="{00000000-0000-0000-0000-000000000000}"/>
          </ac:spMkLst>
        </pc:spChg>
        <pc:spChg chg="mod">
          <ac:chgData name="M B" userId="bd12c9d8136ec891" providerId="LiveId" clId="{589FBFAB-FBC9-4760-8ABD-383536B8C2EC}" dt="2024-09-01T15:46:25.296" v="935" actId="20577"/>
          <ac:spMkLst>
            <pc:docMk/>
            <pc:sldMk cId="0" sldId="259"/>
            <ac:spMk id="77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48:04.808" v="1031" actId="20577"/>
        <pc:sldMkLst>
          <pc:docMk/>
          <pc:sldMk cId="0" sldId="260"/>
        </pc:sldMkLst>
        <pc:spChg chg="mod">
          <ac:chgData name="M B" userId="bd12c9d8136ec891" providerId="LiveId" clId="{589FBFAB-FBC9-4760-8ABD-383536B8C2EC}" dt="2024-09-01T15:46:47.609" v="957" actId="6549"/>
          <ac:spMkLst>
            <pc:docMk/>
            <pc:sldMk cId="0" sldId="260"/>
            <ac:spMk id="84" creationId="{00000000-0000-0000-0000-000000000000}"/>
          </ac:spMkLst>
        </pc:spChg>
        <pc:spChg chg="mod">
          <ac:chgData name="M B" userId="bd12c9d8136ec891" providerId="LiveId" clId="{589FBFAB-FBC9-4760-8ABD-383536B8C2EC}" dt="2024-09-01T15:48:04.808" v="1031" actId="20577"/>
          <ac:spMkLst>
            <pc:docMk/>
            <pc:sldMk cId="0" sldId="260"/>
            <ac:spMk id="85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51:20.753" v="1283" actId="6549"/>
        <pc:sldMkLst>
          <pc:docMk/>
          <pc:sldMk cId="0" sldId="261"/>
        </pc:sldMkLst>
        <pc:spChg chg="mod">
          <ac:chgData name="M B" userId="bd12c9d8136ec891" providerId="LiveId" clId="{589FBFAB-FBC9-4760-8ABD-383536B8C2EC}" dt="2024-09-01T15:48:55.351" v="1057" actId="6549"/>
          <ac:spMkLst>
            <pc:docMk/>
            <pc:sldMk cId="0" sldId="261"/>
            <ac:spMk id="93" creationId="{00000000-0000-0000-0000-000000000000}"/>
          </ac:spMkLst>
        </pc:spChg>
        <pc:spChg chg="mod">
          <ac:chgData name="M B" userId="bd12c9d8136ec891" providerId="LiveId" clId="{589FBFAB-FBC9-4760-8ABD-383536B8C2EC}" dt="2024-09-01T15:51:20.753" v="1283" actId="6549"/>
          <ac:spMkLst>
            <pc:docMk/>
            <pc:sldMk cId="0" sldId="261"/>
            <ac:spMk id="94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53:24.168" v="1470" actId="6549"/>
        <pc:sldMkLst>
          <pc:docMk/>
          <pc:sldMk cId="0" sldId="262"/>
        </pc:sldMkLst>
        <pc:spChg chg="mod">
          <ac:chgData name="M B" userId="bd12c9d8136ec891" providerId="LiveId" clId="{589FBFAB-FBC9-4760-8ABD-383536B8C2EC}" dt="2024-09-01T15:51:51.395" v="1316" actId="20577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M B" userId="bd12c9d8136ec891" providerId="LiveId" clId="{589FBFAB-FBC9-4760-8ABD-383536B8C2EC}" dt="2024-09-01T15:53:24.168" v="1470" actId="6549"/>
          <ac:spMkLst>
            <pc:docMk/>
            <pc:sldMk cId="0" sldId="262"/>
            <ac:spMk id="102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3:42:54.265" v="22" actId="6549"/>
        <pc:sldMkLst>
          <pc:docMk/>
          <pc:sldMk cId="0" sldId="264"/>
        </pc:sldMkLst>
        <pc:spChg chg="mod">
          <ac:chgData name="M B" userId="bd12c9d8136ec891" providerId="LiveId" clId="{589FBFAB-FBC9-4760-8ABD-383536B8C2EC}" dt="2024-09-01T13:42:46.321" v="14" actId="6549"/>
          <ac:spMkLst>
            <pc:docMk/>
            <pc:sldMk cId="0" sldId="264"/>
            <ac:spMk id="54" creationId="{00000000-0000-0000-0000-000000000000}"/>
          </ac:spMkLst>
        </pc:spChg>
        <pc:spChg chg="mod">
          <ac:chgData name="M B" userId="bd12c9d8136ec891" providerId="LiveId" clId="{589FBFAB-FBC9-4760-8ABD-383536B8C2EC}" dt="2024-09-01T13:42:54.265" v="22" actId="6549"/>
          <ac:spMkLst>
            <pc:docMk/>
            <pc:sldMk cId="0" sldId="264"/>
            <ac:spMk id="55" creationId="{00000000-0000-0000-0000-000000000000}"/>
          </ac:spMkLst>
        </pc:spChg>
      </pc:sldChg>
      <pc:sldChg chg="modSp mod">
        <pc:chgData name="M B" userId="bd12c9d8136ec891" providerId="LiveId" clId="{589FBFAB-FBC9-4760-8ABD-383536B8C2EC}" dt="2024-09-01T15:57:25.480" v="1982" actId="20577"/>
        <pc:sldMkLst>
          <pc:docMk/>
          <pc:sldMk cId="2413998170" sldId="265"/>
        </pc:sldMkLst>
        <pc:spChg chg="mod">
          <ac:chgData name="M B" userId="bd12c9d8136ec891" providerId="LiveId" clId="{589FBFAB-FBC9-4760-8ABD-383536B8C2EC}" dt="2024-09-01T15:53:39.323" v="1484" actId="20577"/>
          <ac:spMkLst>
            <pc:docMk/>
            <pc:sldMk cId="2413998170" sldId="265"/>
            <ac:spMk id="6" creationId="{EBEE17A9-C97D-2F41-7ADF-F607808EA745}"/>
          </ac:spMkLst>
        </pc:spChg>
        <pc:spChg chg="mod">
          <ac:chgData name="M B" userId="bd12c9d8136ec891" providerId="LiveId" clId="{589FBFAB-FBC9-4760-8ABD-383536B8C2EC}" dt="2024-09-01T15:53:50.972" v="1493" actId="20577"/>
          <ac:spMkLst>
            <pc:docMk/>
            <pc:sldMk cId="2413998170" sldId="265"/>
            <ac:spMk id="7" creationId="{E1F8C161-6F20-90CE-5E0A-5CEFE875A7B0}"/>
          </ac:spMkLst>
        </pc:spChg>
        <pc:spChg chg="mod">
          <ac:chgData name="M B" userId="bd12c9d8136ec891" providerId="LiveId" clId="{589FBFAB-FBC9-4760-8ABD-383536B8C2EC}" dt="2024-09-01T15:57:25.480" v="1982" actId="20577"/>
          <ac:spMkLst>
            <pc:docMk/>
            <pc:sldMk cId="2413998170" sldId="265"/>
            <ac:spMk id="8" creationId="{838F11A7-A308-A0DA-885D-07BA547082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110f0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110f0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110f06a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110f06a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7110f06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7110f06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110f06a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7110f06a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7110f06a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7110f06a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110f06a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7110f06a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E3AF103D-649D-D720-AEC0-100A7614E4A4}"/>
              </a:ext>
            </a:extLst>
          </p:cNvPr>
          <p:cNvSpPr/>
          <p:nvPr/>
        </p:nvSpPr>
        <p:spPr>
          <a:xfrm>
            <a:off x="0" y="4717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6057008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3600" dirty="0">
                <a:solidFill>
                  <a:schemeClr val="bg1"/>
                </a:solidFill>
                <a:latin typeface="Quicksand Medium" pitchFamily="2" charset="0"/>
              </a:rPr>
              <a:t>Ekonomiskt grundförlopp med aktiehandel och investering</a:t>
            </a:r>
            <a:endParaRPr sz="3600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8" y="2415451"/>
            <a:ext cx="3859240" cy="1485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bg1"/>
                </a:solidFill>
                <a:latin typeface="Quicksand Medium" pitchFamily="2" charset="0"/>
              </a:rPr>
              <a:t>Case-arbete och förståelse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i="1" dirty="0">
                <a:solidFill>
                  <a:schemeClr val="bg1"/>
                </a:solidFill>
                <a:latin typeface="Quicksand Medium" pitchFamily="2" charset="0"/>
              </a:rPr>
              <a:t>Modul 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D4DFAC-91AF-DB88-3F26-9306B000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8" b="14069"/>
          <a:stretch/>
        </p:blipFill>
        <p:spPr>
          <a:xfrm>
            <a:off x="3607372" y="1506553"/>
            <a:ext cx="5543662" cy="3639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98BBD5-5CC8-447C-17C9-0D138868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55" y="4588749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Välkommen tillbaka till Ekonomisk grundutbildning, aktiehandel och investering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97275"/>
            <a:ext cx="4869900" cy="3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Blip>
                <a:blip r:embed="rId3"/>
              </a:buBlip>
            </a:pPr>
            <a:r>
              <a:rPr lang="da" sz="1600" dirty="0">
                <a:latin typeface="Quicksand Medium" pitchFamily="2" charset="0"/>
              </a:rPr>
              <a:t>Vad har vi lärt oss hittills?</a:t>
            </a:r>
            <a:endParaRPr sz="16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Grundläggande ekonomi och budgetering.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Utbud och efterfrågan samt ekonomiska kretslopp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Inkomst, utgifter och sparande.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Privatekonomi och dess betydelse.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Blip>
                <a:blip r:embed="rId3"/>
              </a:buBlip>
            </a:pPr>
            <a:r>
              <a:rPr lang="da" sz="1600" dirty="0">
                <a:latin typeface="Quicksand Medium" pitchFamily="2" charset="0"/>
              </a:rPr>
              <a:t>Introduktion till dagens aktiviteter:</a:t>
            </a:r>
            <a:endParaRPr sz="16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Diskussion om Anders och </a:t>
            </a:r>
            <a:r>
              <a:rPr lang="sv-SE" sz="1200" dirty="0">
                <a:latin typeface="Quicksand Medium" pitchFamily="2" charset="0"/>
              </a:rPr>
              <a:t>Anna</a:t>
            </a:r>
            <a:r>
              <a:rPr lang="da" sz="1200" dirty="0">
                <a:latin typeface="Quicksand Medium" pitchFamily="2" charset="0"/>
              </a:rPr>
              <a:t>s ekonomiska scenarier - 1a och 1b.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Överväganden om investeringar i aktier.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Påverkan av privatekonomi på investeringsmöjligheter.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Reflektioner (Speedwriting-övning)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Case-uppgifterna 2a och 2b ”Aktieportfölj”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5928EF-B59A-E0EE-D283-0A7663D95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22" y="225084"/>
            <a:ext cx="3636454" cy="5143500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4359DC64-E800-CC39-5EC4-7DB31167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C076A9B7-A3C4-A749-538C-6CC4DB87BB72}"/>
              </a:ext>
            </a:extLst>
          </p:cNvPr>
          <p:cNvSpPr/>
          <p:nvPr/>
        </p:nvSpPr>
        <p:spPr>
          <a:xfrm>
            <a:off x="5254282" y="0"/>
            <a:ext cx="3889717" cy="5143500"/>
          </a:xfrm>
          <a:prstGeom prst="rect">
            <a:avLst/>
          </a:prstGeom>
          <a:solidFill>
            <a:srgbClr val="51A4AD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9942"/>
            <a:ext cx="49425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Låt oss diskutera våra case-studier: 1a och 1b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46517"/>
            <a:ext cx="4820669" cy="3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latin typeface="Quicksand Medium" pitchFamily="2" charset="0"/>
              </a:rPr>
              <a:t>Privatbudget för </a:t>
            </a:r>
            <a:r>
              <a:rPr lang="sv-SE" b="1" dirty="0">
                <a:latin typeface="Quicksand Medium" pitchFamily="2" charset="0"/>
              </a:rPr>
              <a:t>Anna</a:t>
            </a:r>
            <a:r>
              <a:rPr lang="da" b="1" dirty="0">
                <a:latin typeface="Quicksand Medium" pitchFamily="2" charset="0"/>
              </a:rPr>
              <a:t>/Anders</a:t>
            </a:r>
            <a:endParaRPr b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a. </a:t>
            </a:r>
            <a:r>
              <a:rPr lang="da" dirty="0">
                <a:latin typeface="Quicksand Medium" pitchFamily="2" charset="0"/>
              </a:rPr>
              <a:t>Utarbeta ett budgetschema för alla 12 månaderna, inklusive fasta utgifter och variabel förbrukning för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/Anders.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b. </a:t>
            </a:r>
            <a:r>
              <a:rPr lang="da" dirty="0">
                <a:latin typeface="Quicksand Medium" pitchFamily="2" charset="0"/>
              </a:rPr>
              <a:t>Beräkna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 fasta utgifter totalt per år.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c. </a:t>
            </a:r>
            <a:r>
              <a:rPr lang="da" dirty="0">
                <a:latin typeface="Quicksand Medium" pitchFamily="2" charset="0"/>
              </a:rPr>
              <a:t>Beräkna hur stora fasta utgifter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/Anders har i genomsnitt per månad.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d. </a:t>
            </a:r>
            <a:r>
              <a:rPr lang="da" dirty="0">
                <a:latin typeface="Quicksand Medium" pitchFamily="2" charset="0"/>
              </a:rPr>
              <a:t>Bedö om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s/Anders budget/ekonomi är bra eller inte så bra och kom eventuellt med förslag till förbättringar av hennes ekonomiska situation, om gruppen finner det nödvändigt.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e. </a:t>
            </a:r>
            <a:r>
              <a:rPr lang="da" dirty="0">
                <a:latin typeface="Quicksand Medium" pitchFamily="2" charset="0"/>
              </a:rPr>
              <a:t>Diskutera om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/Anders kan ha nytta av investeringar i aktier, och i så fall hur.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i="1" dirty="0">
                <a:latin typeface="Quicksand Medium" pitchFamily="2" charset="0"/>
              </a:rPr>
              <a:t>KOM IHÅG: Syftet är att använda och integrera det vi har lärt oss.</a:t>
            </a:r>
            <a:endParaRPr i="1" dirty="0">
              <a:latin typeface="Quicksand Medium" pitchFamily="2" charset="0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283" y="2044699"/>
            <a:ext cx="3767803" cy="30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EDE6A5E-F720-650E-761E-6619264A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C67DF894-BC02-DBB8-8ACF-C7FD592E5054}"/>
              </a:ext>
            </a:extLst>
          </p:cNvPr>
          <p:cNvSpPr/>
          <p:nvPr/>
        </p:nvSpPr>
        <p:spPr>
          <a:xfrm>
            <a:off x="5254282" y="0"/>
            <a:ext cx="3889717" cy="5143500"/>
          </a:xfrm>
          <a:prstGeom prst="rect">
            <a:avLst/>
          </a:prstGeom>
          <a:solidFill>
            <a:srgbClr val="6CA6A7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44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Låt oss diskutera våra case studier: 1a och 1b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433829"/>
            <a:ext cx="3760897" cy="3408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 dirty="0">
                <a:latin typeface="Quicksand Medium" pitchFamily="2" charset="0"/>
              </a:rPr>
              <a:t>Utöver att tala om svaren på de ställda frågorna i uppgiften - så låt oss också reflektera över följande:</a:t>
            </a:r>
            <a:endParaRPr sz="11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100" dirty="0">
                <a:latin typeface="Quicksand Medium" pitchFamily="2" charset="0"/>
              </a:rPr>
              <a:t>Vilken är skillnaden mellan Anders och </a:t>
            </a:r>
            <a:r>
              <a:rPr lang="sv-SE" sz="1100" dirty="0">
                <a:latin typeface="Quicksand Medium" pitchFamily="2" charset="0"/>
              </a:rPr>
              <a:t>Anna</a:t>
            </a:r>
            <a:r>
              <a:rPr lang="da" sz="1100" dirty="0">
                <a:latin typeface="Quicksand Medium" pitchFamily="2" charset="0"/>
              </a:rPr>
              <a:t>s ekonomiska situation och vad beror det på?</a:t>
            </a:r>
            <a:endParaRPr sz="11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100" dirty="0">
                <a:latin typeface="Quicksand Medium" pitchFamily="2" charset="0"/>
              </a:rPr>
              <a:t>Var står de båda nu, när båda gärna vill börja med investering i aktier? </a:t>
            </a: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100" i="1" dirty="0">
                <a:latin typeface="Quicksand Medium" pitchFamily="2" charset="0"/>
              </a:rPr>
              <a:t>KOM IHÅG: Syftet är att använda och integrera det vi har lärt oss.</a:t>
            </a:r>
            <a:endParaRPr sz="1100" i="1" dirty="0">
              <a:latin typeface="Quicksand Medium" pitchFamily="2" charset="0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4216" r="4869"/>
          <a:stretch/>
        </p:blipFill>
        <p:spPr>
          <a:xfrm>
            <a:off x="5254282" y="1153551"/>
            <a:ext cx="3889718" cy="3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14CAF3F-7C45-D0C4-EBD7-F5041063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5254281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Tid för reflektion - Speed-writing-övning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200" dirty="0">
                <a:latin typeface="Quicksand Medium" pitchFamily="2" charset="0"/>
              </a:rPr>
              <a:t>Skriv vad som faller dig in och som har relevans för ämnet och uppgiften vi har talat om i dag.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Vad tänker du på? 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Vad har vi talat om?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Beskriv din förståelse av ämnet:</a:t>
            </a:r>
            <a:br>
              <a:rPr lang="da" sz="1200" dirty="0">
                <a:latin typeface="Quicksand Medium" pitchFamily="2" charset="0"/>
              </a:rPr>
            </a:br>
            <a:r>
              <a:rPr lang="da" sz="1200" dirty="0">
                <a:latin typeface="Quicksand Medium" pitchFamily="2" charset="0"/>
              </a:rPr>
              <a:t>“</a:t>
            </a:r>
            <a:r>
              <a:rPr lang="da" sz="1200" i="1" dirty="0">
                <a:latin typeface="Quicksand Medium" pitchFamily="2" charset="0"/>
              </a:rPr>
              <a:t>Ekonomiskt grundförlopp med  aktiehandel och investering”</a:t>
            </a:r>
            <a:endParaRPr sz="1200" i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200" dirty="0">
                <a:latin typeface="Quicksand Medium" pitchFamily="2" charset="0"/>
              </a:rPr>
              <a:t>Tid: 8 minuter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509507-A98D-976D-A80E-06AE3ED30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4" r="50293" b="55798"/>
          <a:stretch/>
        </p:blipFill>
        <p:spPr>
          <a:xfrm>
            <a:off x="6391556" y="717927"/>
            <a:ext cx="2440744" cy="15926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1D03B43-AA7A-DFDE-5770-77B37F496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00" t="44631" r="48097" b="11167"/>
          <a:stretch/>
        </p:blipFill>
        <p:spPr>
          <a:xfrm>
            <a:off x="4832400" y="2055630"/>
            <a:ext cx="2440744" cy="15926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D7F2251-4217-155A-6C01-98E3F9A6D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85" t="44202" r="6812" b="11596"/>
          <a:stretch/>
        </p:blipFill>
        <p:spPr>
          <a:xfrm>
            <a:off x="6567269" y="3329460"/>
            <a:ext cx="2440744" cy="1592629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3A18D71C-7131-A384-39C1-DB9D8DC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A017B0F4-B8FA-E34B-E954-63531CD19AA8}"/>
              </a:ext>
            </a:extLst>
          </p:cNvPr>
          <p:cNvSpPr/>
          <p:nvPr/>
        </p:nvSpPr>
        <p:spPr>
          <a:xfrm>
            <a:off x="4678680" y="0"/>
            <a:ext cx="4465320" cy="5143500"/>
          </a:xfrm>
          <a:prstGeom prst="rect">
            <a:avLst/>
          </a:prstGeom>
          <a:solidFill>
            <a:srgbClr val="00D8BB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4366980" cy="925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Uppgiftslösning i grupper - Aktieportfölj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421400"/>
            <a:ext cx="3999900" cy="3143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dirty="0">
                <a:latin typeface="Quicksand Medium" pitchFamily="2" charset="0"/>
              </a:rPr>
              <a:t>Dags för grupparbete: 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Case-uppgifterna 2a och 2b i samma grupper som uppgift 1 i 30 minuter.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Samarbeta om att lösa case-uppgifterna 2a och 2b, fokusera på att bygga upp en Aktieportfölj.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200" i="1" dirty="0">
                <a:latin typeface="Quicksand Medium" pitchFamily="2" charset="0"/>
              </a:rPr>
              <a:t>Om vi inte blir färdiga i dag kan/ska detta arbete fortsätta som läxa. </a:t>
            </a:r>
            <a:br>
              <a:rPr lang="da" sz="1200" i="1" dirty="0">
                <a:latin typeface="Quicksand Medium" pitchFamily="2" charset="0"/>
              </a:rPr>
            </a:br>
            <a:r>
              <a:rPr lang="da" sz="1200" i="1" dirty="0">
                <a:latin typeface="Quicksand Medium" pitchFamily="2" charset="0"/>
              </a:rPr>
              <a:t>Vi talar om det nästa gång vi ses!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2F9197E-A4DB-7D04-8F5E-D5C5401A8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38" t="5606" r="37231" b="6735"/>
          <a:stretch/>
        </p:blipFill>
        <p:spPr>
          <a:xfrm>
            <a:off x="5825197" y="317402"/>
            <a:ext cx="2307102" cy="4508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kstfelt 2">
            <a:extLst>
              <a:ext uri="{FF2B5EF4-FFF2-40B4-BE49-F238E27FC236}">
                <a16:creationId xmlns:a16="http://schemas.microsoft.com/office/drawing/2014/main" id="{472259E4-0283-B52C-E4C0-B45D0155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67868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0545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Dagens lärandepoänger </a:t>
            </a:r>
            <a:br>
              <a:rPr lang="da" b="1" dirty="0">
                <a:solidFill>
                  <a:srgbClr val="00D8BB"/>
                </a:solidFill>
                <a:latin typeface="Quicksand Medium" pitchFamily="2" charset="0"/>
              </a:rPr>
            </a:b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– Vad har vi lärt oss i dag?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462750"/>
            <a:ext cx="382420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lärt oss om nyckelbegrepp inom investering.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använt dessa begrepp för att göra våra egne aktieportföljer för Anders och </a:t>
            </a:r>
            <a:r>
              <a:rPr lang="sv-SE" sz="1200" dirty="0">
                <a:latin typeface="Quicksand Medium" pitchFamily="2" charset="0"/>
              </a:rPr>
              <a:t>Anna</a:t>
            </a:r>
            <a:r>
              <a:rPr lang="da" sz="1200" dirty="0">
                <a:latin typeface="Quicksand Medium" pitchFamily="2" charset="0"/>
              </a:rPr>
              <a:t>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talat om hur vår egen ekonomi kan påverka våra möjligheter att investera.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latin typeface="Quicksand Medium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874BC0A-EE46-1D3F-28B4-73E80E8FA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22807"/>
          <a:stretch/>
        </p:blipFill>
        <p:spPr>
          <a:xfrm>
            <a:off x="4366260" y="0"/>
            <a:ext cx="4777739" cy="51435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BDD961-F5D8-15AE-18AF-4E1C32F0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36626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66353968-19F0-EC3A-8A94-5739265319C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1;p25">
            <a:extLst>
              <a:ext uri="{FF2B5EF4-FFF2-40B4-BE49-F238E27FC236}">
                <a16:creationId xmlns:a16="http://schemas.microsoft.com/office/drawing/2014/main" id="{EBEE17A9-C97D-2F41-7ADF-F607808EA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600" b="1" dirty="0">
                <a:solidFill>
                  <a:srgbClr val="00D8BB"/>
                </a:solidFill>
                <a:latin typeface="Quicksand Medium" pitchFamily="2" charset="0"/>
              </a:rPr>
              <a:t>Förberedelse för nästa modul</a:t>
            </a:r>
            <a:endParaRPr sz="3600"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7" name="Google Shape;162;p25">
            <a:extLst>
              <a:ext uri="{FF2B5EF4-FFF2-40B4-BE49-F238E27FC236}">
                <a16:creationId xmlns:a16="http://schemas.microsoft.com/office/drawing/2014/main" id="{E1F8C161-6F20-90CE-5E0A-5CEFE875A7B0}"/>
              </a:ext>
            </a:extLst>
          </p:cNvPr>
          <p:cNvSpPr txBox="1">
            <a:spLocks/>
          </p:cNvSpPr>
          <p:nvPr/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a-DK" sz="1800" dirty="0">
                <a:latin typeface="Quicksand Medium" pitchFamily="2" charset="0"/>
              </a:rPr>
              <a:t>Innan vi säger “tack för i dag”</a:t>
            </a:r>
          </a:p>
        </p:txBody>
      </p:sp>
      <p:sp>
        <p:nvSpPr>
          <p:cNvPr id="8" name="Google Shape;163;p25">
            <a:extLst>
              <a:ext uri="{FF2B5EF4-FFF2-40B4-BE49-F238E27FC236}">
                <a16:creationId xmlns:a16="http://schemas.microsoft.com/office/drawing/2014/main" id="{838F11A7-A308-A0DA-885D-07BA54708208}"/>
              </a:ext>
            </a:extLst>
          </p:cNvPr>
          <p:cNvSpPr txBox="1">
            <a:spLocks/>
          </p:cNvSpPr>
          <p:nvPr/>
        </p:nvSpPr>
        <p:spPr>
          <a:xfrm>
            <a:off x="4648150" y="379775"/>
            <a:ext cx="4128300" cy="4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1"/>
                </a:solidFill>
              </a:rPr>
              <a:t>Läxa till nästa gång:</a:t>
            </a: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Se dig om på Aktiekampens hemsida – bekanta dig med hur den fungerar.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Tänk över vilken typ av investerare du skulle vilja vara. Kom ihåg allt vi har lärt oss i dag.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Börja tänka på din "etiska kompass". Vilka företag eller branscher skulle du vilja investera i? Vilka skulle du helst undvika?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>
                <a:solidFill>
                  <a:schemeClr val="bg1"/>
                </a:solidFill>
              </a:rPr>
              <a:t>Om ni inte blev färdiga med uppgiften och presentationen skal den göras så att gruppen är redo att presentera!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2F24EDB-8697-B6FF-44CA-3C5DDFD89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7" r="28133"/>
          <a:stretch/>
        </p:blipFill>
        <p:spPr>
          <a:xfrm>
            <a:off x="6044277" y="3016993"/>
            <a:ext cx="1481939" cy="2126507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8F97FF3D-F667-2F57-992B-A4EF74DD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572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81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697</Words>
  <Application>Microsoft Office PowerPoint</Application>
  <PresentationFormat>Affichage à l'écran (16:9)</PresentationFormat>
  <Paragraphs>60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Quicksand</vt:lpstr>
      <vt:lpstr>Quicksand Medium</vt:lpstr>
      <vt:lpstr>Simple Light</vt:lpstr>
      <vt:lpstr>Ekonomiskt grundförlopp med aktiehandel och investering</vt:lpstr>
      <vt:lpstr>Välkommen tillbaka till Ekonomisk grundutbildning, aktiehandel och investering</vt:lpstr>
      <vt:lpstr>Låt oss diskutera våra case-studier: 1a och 1b</vt:lpstr>
      <vt:lpstr>Låt oss diskutera våra case studier: 1a och 1b</vt:lpstr>
      <vt:lpstr>Tid för reflektion - Speed-writing-övning</vt:lpstr>
      <vt:lpstr>Uppgiftslösning i grupper - Aktieportfölj</vt:lpstr>
      <vt:lpstr>Dagens lärandepoänger  – Vad har vi lärt oss i dag?</vt:lpstr>
      <vt:lpstr>Förberedelse för nästa modul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grundforløb med aktiehandel og investering</dc:title>
  <cp:lastModifiedBy>M.B.</cp:lastModifiedBy>
  <cp:revision>5</cp:revision>
  <dcterms:modified xsi:type="dcterms:W3CDTF">2024-09-04T09:19:13Z</dcterms:modified>
</cp:coreProperties>
</file>