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9"/>
  </p:notesMasterIdLst>
  <p:sldIdLst>
    <p:sldId id="263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7DCC9"/>
    <a:srgbClr val="323343"/>
    <a:srgbClr val="D5A081"/>
    <a:srgbClr val="D7BFB3"/>
    <a:srgbClr val="4D7C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3" d="100"/>
          <a:sy n="133" d="100"/>
        </p:scale>
        <p:origin x="984" y="12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 B" userId="bd12c9d8136ec891" providerId="LiveId" clId="{8BE9E39C-5D83-474F-94CE-6768E10C9D55}"/>
    <pc:docChg chg="custSel modSld">
      <pc:chgData name="M B" userId="bd12c9d8136ec891" providerId="LiveId" clId="{8BE9E39C-5D83-474F-94CE-6768E10C9D55}" dt="2024-09-04T09:19:56.366" v="3" actId="313"/>
      <pc:docMkLst>
        <pc:docMk/>
      </pc:docMkLst>
      <pc:sldChg chg="modSp mod">
        <pc:chgData name="M B" userId="bd12c9d8136ec891" providerId="LiveId" clId="{8BE9E39C-5D83-474F-94CE-6768E10C9D55}" dt="2024-09-04T09:19:53.649" v="1" actId="313"/>
        <pc:sldMkLst>
          <pc:docMk/>
          <pc:sldMk cId="0" sldId="257"/>
        </pc:sldMkLst>
        <pc:spChg chg="mod">
          <ac:chgData name="M B" userId="bd12c9d8136ec891" providerId="LiveId" clId="{8BE9E39C-5D83-474F-94CE-6768E10C9D55}" dt="2024-09-04T09:19:53.649" v="1" actId="313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M B" userId="bd12c9d8136ec891" providerId="LiveId" clId="{8BE9E39C-5D83-474F-94CE-6768E10C9D55}" dt="2024-09-04T09:19:55.290" v="2" actId="313"/>
        <pc:sldMkLst>
          <pc:docMk/>
          <pc:sldMk cId="0" sldId="258"/>
        </pc:sldMkLst>
        <pc:spChg chg="mod">
          <ac:chgData name="M B" userId="bd12c9d8136ec891" providerId="LiveId" clId="{8BE9E39C-5D83-474F-94CE-6768E10C9D55}" dt="2024-09-04T09:19:55.290" v="2" actId="313"/>
          <ac:spMkLst>
            <pc:docMk/>
            <pc:sldMk cId="0" sldId="258"/>
            <ac:spMk id="70" creationId="{00000000-0000-0000-0000-000000000000}"/>
          </ac:spMkLst>
        </pc:spChg>
      </pc:sldChg>
      <pc:sldChg chg="modSp mod">
        <pc:chgData name="M B" userId="bd12c9d8136ec891" providerId="LiveId" clId="{8BE9E39C-5D83-474F-94CE-6768E10C9D55}" dt="2024-09-04T09:19:56.366" v="3" actId="313"/>
        <pc:sldMkLst>
          <pc:docMk/>
          <pc:sldMk cId="0" sldId="259"/>
        </pc:sldMkLst>
        <pc:spChg chg="mod">
          <ac:chgData name="M B" userId="bd12c9d8136ec891" providerId="LiveId" clId="{8BE9E39C-5D83-474F-94CE-6768E10C9D55}" dt="2024-09-04T09:19:56.366" v="3" actId="313"/>
          <ac:spMkLst>
            <pc:docMk/>
            <pc:sldMk cId="0" sldId="259"/>
            <ac:spMk id="77" creationId="{00000000-0000-0000-0000-000000000000}"/>
          </ac:spMkLst>
        </pc:spChg>
      </pc:sldChg>
    </pc:docChg>
  </pc:docChgLst>
  <pc:docChgLst>
    <pc:chgData name="M B" userId="bd12c9d8136ec891" providerId="LiveId" clId="{120C0A16-4C21-4ADA-9A64-C3FCED71C3D4}"/>
    <pc:docChg chg="undo custSel modSld">
      <pc:chgData name="M B" userId="bd12c9d8136ec891" providerId="LiveId" clId="{120C0A16-4C21-4ADA-9A64-C3FCED71C3D4}" dt="2024-09-01T16:11:36.669" v="1407" actId="6549"/>
      <pc:docMkLst>
        <pc:docMk/>
      </pc:docMkLst>
      <pc:sldChg chg="modSp mod">
        <pc:chgData name="M B" userId="bd12c9d8136ec891" providerId="LiveId" clId="{120C0A16-4C21-4ADA-9A64-C3FCED71C3D4}" dt="2024-09-01T16:02:00.935" v="415" actId="20577"/>
        <pc:sldMkLst>
          <pc:docMk/>
          <pc:sldMk cId="0" sldId="257"/>
        </pc:sldMkLst>
        <pc:spChg chg="mod">
          <ac:chgData name="M B" userId="bd12c9d8136ec891" providerId="LiveId" clId="{120C0A16-4C21-4ADA-9A64-C3FCED71C3D4}" dt="2024-09-01T15:58:55.587" v="49" actId="20577"/>
          <ac:spMkLst>
            <pc:docMk/>
            <pc:sldMk cId="0" sldId="257"/>
            <ac:spMk id="60" creationId="{00000000-0000-0000-0000-000000000000}"/>
          </ac:spMkLst>
        </pc:spChg>
        <pc:spChg chg="mod">
          <ac:chgData name="M B" userId="bd12c9d8136ec891" providerId="LiveId" clId="{120C0A16-4C21-4ADA-9A64-C3FCED71C3D4}" dt="2024-09-01T16:02:00.935" v="415" actId="20577"/>
          <ac:spMkLst>
            <pc:docMk/>
            <pc:sldMk cId="0" sldId="257"/>
            <ac:spMk id="61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6:03:45.092" v="538" actId="20577"/>
        <pc:sldMkLst>
          <pc:docMk/>
          <pc:sldMk cId="0" sldId="258"/>
        </pc:sldMkLst>
        <pc:spChg chg="mod">
          <ac:chgData name="M B" userId="bd12c9d8136ec891" providerId="LiveId" clId="{120C0A16-4C21-4ADA-9A64-C3FCED71C3D4}" dt="2024-09-01T16:02:12.308" v="424" actId="20577"/>
          <ac:spMkLst>
            <pc:docMk/>
            <pc:sldMk cId="0" sldId="258"/>
            <ac:spMk id="69" creationId="{00000000-0000-0000-0000-000000000000}"/>
          </ac:spMkLst>
        </pc:spChg>
        <pc:spChg chg="mod">
          <ac:chgData name="M B" userId="bd12c9d8136ec891" providerId="LiveId" clId="{120C0A16-4C21-4ADA-9A64-C3FCED71C3D4}" dt="2024-09-01T16:03:45.092" v="538" actId="20577"/>
          <ac:spMkLst>
            <pc:docMk/>
            <pc:sldMk cId="0" sldId="258"/>
            <ac:spMk id="70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6:05:41.059" v="813" actId="20577"/>
        <pc:sldMkLst>
          <pc:docMk/>
          <pc:sldMk cId="0" sldId="259"/>
        </pc:sldMkLst>
        <pc:spChg chg="mod">
          <ac:chgData name="M B" userId="bd12c9d8136ec891" providerId="LiveId" clId="{120C0A16-4C21-4ADA-9A64-C3FCED71C3D4}" dt="2024-09-01T16:04:05.428" v="547" actId="6549"/>
          <ac:spMkLst>
            <pc:docMk/>
            <pc:sldMk cId="0" sldId="259"/>
            <ac:spMk id="76" creationId="{00000000-0000-0000-0000-000000000000}"/>
          </ac:spMkLst>
        </pc:spChg>
        <pc:spChg chg="mod">
          <ac:chgData name="M B" userId="bd12c9d8136ec891" providerId="LiveId" clId="{120C0A16-4C21-4ADA-9A64-C3FCED71C3D4}" dt="2024-09-01T16:05:41.059" v="813" actId="20577"/>
          <ac:spMkLst>
            <pc:docMk/>
            <pc:sldMk cId="0" sldId="259"/>
            <ac:spMk id="77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6:07:19" v="953" actId="6549"/>
        <pc:sldMkLst>
          <pc:docMk/>
          <pc:sldMk cId="0" sldId="260"/>
        </pc:sldMkLst>
        <pc:spChg chg="mod">
          <ac:chgData name="M B" userId="bd12c9d8136ec891" providerId="LiveId" clId="{120C0A16-4C21-4ADA-9A64-C3FCED71C3D4}" dt="2024-09-01T16:05:57.564" v="821" actId="20577"/>
          <ac:spMkLst>
            <pc:docMk/>
            <pc:sldMk cId="0" sldId="260"/>
            <ac:spMk id="84" creationId="{00000000-0000-0000-0000-000000000000}"/>
          </ac:spMkLst>
        </pc:spChg>
        <pc:spChg chg="mod">
          <ac:chgData name="M B" userId="bd12c9d8136ec891" providerId="LiveId" clId="{120C0A16-4C21-4ADA-9A64-C3FCED71C3D4}" dt="2024-09-01T16:07:19" v="953" actId="6549"/>
          <ac:spMkLst>
            <pc:docMk/>
            <pc:sldMk cId="0" sldId="260"/>
            <ac:spMk id="85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6:09:31.552" v="1226" actId="6549"/>
        <pc:sldMkLst>
          <pc:docMk/>
          <pc:sldMk cId="0" sldId="261"/>
        </pc:sldMkLst>
        <pc:spChg chg="mod">
          <ac:chgData name="M B" userId="bd12c9d8136ec891" providerId="LiveId" clId="{120C0A16-4C21-4ADA-9A64-C3FCED71C3D4}" dt="2024-09-01T16:07:33.988" v="985" actId="6549"/>
          <ac:spMkLst>
            <pc:docMk/>
            <pc:sldMk cId="0" sldId="261"/>
            <ac:spMk id="92" creationId="{00000000-0000-0000-0000-000000000000}"/>
          </ac:spMkLst>
        </pc:spChg>
        <pc:spChg chg="mod">
          <ac:chgData name="M B" userId="bd12c9d8136ec891" providerId="LiveId" clId="{120C0A16-4C21-4ADA-9A64-C3FCED71C3D4}" dt="2024-09-01T16:09:31.552" v="1226" actId="6549"/>
          <ac:spMkLst>
            <pc:docMk/>
            <pc:sldMk cId="0" sldId="261"/>
            <ac:spMk id="93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6:11:36.669" v="1407" actId="6549"/>
        <pc:sldMkLst>
          <pc:docMk/>
          <pc:sldMk cId="0" sldId="262"/>
        </pc:sldMkLst>
        <pc:spChg chg="mod">
          <ac:chgData name="M B" userId="bd12c9d8136ec891" providerId="LiveId" clId="{120C0A16-4C21-4ADA-9A64-C3FCED71C3D4}" dt="2024-09-01T16:09:48.311" v="1243" actId="20577"/>
          <ac:spMkLst>
            <pc:docMk/>
            <pc:sldMk cId="0" sldId="262"/>
            <ac:spMk id="10" creationId="{A487349F-2F88-F17E-775E-C7D53926C3B3}"/>
          </ac:spMkLst>
        </pc:spChg>
        <pc:spChg chg="mod">
          <ac:chgData name="M B" userId="bd12c9d8136ec891" providerId="LiveId" clId="{120C0A16-4C21-4ADA-9A64-C3FCED71C3D4}" dt="2024-09-01T16:09:58.052" v="1252" actId="20577"/>
          <ac:spMkLst>
            <pc:docMk/>
            <pc:sldMk cId="0" sldId="262"/>
            <ac:spMk id="11" creationId="{B03C292B-1463-B4A5-55B0-483C0EB4E27C}"/>
          </ac:spMkLst>
        </pc:spChg>
        <pc:spChg chg="mod">
          <ac:chgData name="M B" userId="bd12c9d8136ec891" providerId="LiveId" clId="{120C0A16-4C21-4ADA-9A64-C3FCED71C3D4}" dt="2024-09-01T16:11:36.669" v="1407" actId="6549"/>
          <ac:spMkLst>
            <pc:docMk/>
            <pc:sldMk cId="0" sldId="262"/>
            <ac:spMk id="102" creationId="{00000000-0000-0000-0000-000000000000}"/>
          </ac:spMkLst>
        </pc:spChg>
      </pc:sldChg>
      <pc:sldChg chg="modSp mod">
        <pc:chgData name="M B" userId="bd12c9d8136ec891" providerId="LiveId" clId="{120C0A16-4C21-4ADA-9A64-C3FCED71C3D4}" dt="2024-09-01T15:58:17.344" v="18" actId="1076"/>
        <pc:sldMkLst>
          <pc:docMk/>
          <pc:sldMk cId="0" sldId="263"/>
        </pc:sldMkLst>
        <pc:spChg chg="mod">
          <ac:chgData name="M B" userId="bd12c9d8136ec891" providerId="LiveId" clId="{120C0A16-4C21-4ADA-9A64-C3FCED71C3D4}" dt="2024-09-01T15:58:09.757" v="16" actId="20577"/>
          <ac:spMkLst>
            <pc:docMk/>
            <pc:sldMk cId="0" sldId="263"/>
            <ac:spMk id="54" creationId="{00000000-0000-0000-0000-000000000000}"/>
          </ac:spMkLst>
        </pc:spChg>
        <pc:spChg chg="mod">
          <ac:chgData name="M B" userId="bd12c9d8136ec891" providerId="LiveId" clId="{120C0A16-4C21-4ADA-9A64-C3FCED71C3D4}" dt="2024-09-01T15:58:17.344" v="18" actId="1076"/>
          <ac:spMkLst>
            <pc:docMk/>
            <pc:sldMk cId="0" sldId="263"/>
            <ac:spMk id="5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5713854330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5713854330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71385433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71385433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25713854330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25713854330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5713854330_0_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5713854330_0_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713854330_0_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713854330_0_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g25713854330_0_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8" name="Google Shape;98;g25713854330_0_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da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E3AF103D-649D-D720-AEC0-100A7614E4A4}"/>
              </a:ext>
            </a:extLst>
          </p:cNvPr>
          <p:cNvSpPr/>
          <p:nvPr/>
        </p:nvSpPr>
        <p:spPr>
          <a:xfrm>
            <a:off x="0" y="-1"/>
            <a:ext cx="9144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/>
            <a:endParaRPr lang="da-DK" sz="18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9" y="744575"/>
            <a:ext cx="6057008" cy="2052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algn="l">
              <a:buSzPts val="1100"/>
            </a:pPr>
            <a:r>
              <a:rPr lang="da" sz="3600" dirty="0">
                <a:solidFill>
                  <a:schemeClr val="bg1"/>
                </a:solidFill>
                <a:latin typeface="Quicksand Medium" pitchFamily="2" charset="0"/>
              </a:rPr>
              <a:t>Ekonomiskt grundförlopp med aktiehandel och investering</a:t>
            </a:r>
            <a:endParaRPr sz="3600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152735" y="2640669"/>
            <a:ext cx="3859240" cy="1329667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rmAutofit/>
          </a:bodyPr>
          <a:lstStyle/>
          <a:p>
            <a:pPr algn="l"/>
            <a:r>
              <a:rPr lang="da" sz="1800" dirty="0">
                <a:solidFill>
                  <a:schemeClr val="bg1"/>
                </a:solidFill>
                <a:latin typeface="Quicksand Medium" pitchFamily="2" charset="0"/>
              </a:rPr>
              <a:t>Introduktion till</a:t>
            </a:r>
          </a:p>
          <a:p>
            <a:pPr algn="l"/>
            <a:r>
              <a:rPr lang="da" sz="1800" dirty="0">
                <a:solidFill>
                  <a:schemeClr val="bg1"/>
                </a:solidFill>
                <a:latin typeface="Quicksand Medium" pitchFamily="2" charset="0"/>
              </a:rPr>
              <a:t>investering</a:t>
            </a:r>
            <a:endParaRPr sz="1800" dirty="0">
              <a:solidFill>
                <a:schemeClr val="bg1"/>
              </a:solidFill>
              <a:latin typeface="Quicksand Medium" pitchFamily="2" charset="0"/>
            </a:endParaRPr>
          </a:p>
          <a:p>
            <a:pPr algn="l"/>
            <a:r>
              <a:rPr lang="da" sz="1800" i="1" dirty="0">
                <a:solidFill>
                  <a:schemeClr val="bg1"/>
                </a:solidFill>
                <a:latin typeface="Quicksand Medium" pitchFamily="2" charset="0"/>
              </a:rPr>
              <a:t>Modul 3</a:t>
            </a:r>
            <a:endParaRPr sz="1800" i="1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pic>
        <p:nvPicPr>
          <p:cNvPr id="4" name="Billede 3">
            <a:extLst>
              <a:ext uri="{FF2B5EF4-FFF2-40B4-BE49-F238E27FC236}">
                <a16:creationId xmlns:a16="http://schemas.microsoft.com/office/drawing/2014/main" id="{81D4DFAC-91AF-DB88-3F26-9306B00090B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10008" b="14069"/>
          <a:stretch/>
        </p:blipFill>
        <p:spPr>
          <a:xfrm>
            <a:off x="3607373" y="1506553"/>
            <a:ext cx="5543662" cy="3639264"/>
          </a:xfrm>
          <a:prstGeom prst="rect">
            <a:avLst/>
          </a:prstGeom>
        </p:spPr>
      </p:pic>
      <p:pic>
        <p:nvPicPr>
          <p:cNvPr id="6" name="Grafik 5">
            <a:extLst>
              <a:ext uri="{FF2B5EF4-FFF2-40B4-BE49-F238E27FC236}">
                <a16:creationId xmlns:a16="http://schemas.microsoft.com/office/drawing/2014/main" id="{B498BBD5-5CC8-447C-17C9-0D1388687B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20255" y="4588749"/>
            <a:ext cx="1562100" cy="2286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>
            <a:spLocks noGrp="1"/>
          </p:cNvSpPr>
          <p:nvPr>
            <p:ph type="title"/>
          </p:nvPr>
        </p:nvSpPr>
        <p:spPr>
          <a:xfrm>
            <a:off x="311699" y="546624"/>
            <a:ext cx="4711404" cy="1012159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sz="2400" b="1" dirty="0">
                <a:solidFill>
                  <a:srgbClr val="57DCC9"/>
                </a:solidFill>
                <a:latin typeface="Quicksand Medium" pitchFamily="2" charset="0"/>
              </a:rPr>
              <a:t>Diskussion i grupp/klass: Aktieportfölj, riskprofil, etik</a:t>
            </a:r>
            <a:endParaRPr sz="2400"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61" name="Google Shape;61;p14"/>
          <p:cNvSpPr txBox="1">
            <a:spLocks noGrp="1"/>
          </p:cNvSpPr>
          <p:nvPr>
            <p:ph type="body" idx="1"/>
          </p:nvPr>
        </p:nvSpPr>
        <p:spPr>
          <a:xfrm>
            <a:off x="311699" y="1457184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Diskutera skillnader och likheter mellan Anders och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 aktieportföljer, riskprofiler och etiska överväganden samt hur dessa påverkar deras möjlighet till framgång.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Vilka är skillnaderna och likheterna mellan Anders och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 aktieportföljer, riskprofiler och etiska överväganden?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Hur kommer skillnaderna att påverka deras framgång med investeringar i aktier?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Quicksand Medium" pitchFamily="2" charset="0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1287641"/>
            <a:ext cx="3999900" cy="385585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Rektangel 1">
            <a:extLst>
              <a:ext uri="{FF2B5EF4-FFF2-40B4-BE49-F238E27FC236}">
                <a16:creationId xmlns:a16="http://schemas.microsoft.com/office/drawing/2014/main" id="{42D01243-E9D9-56E8-0173-574542B9FE5C}"/>
              </a:ext>
            </a:extLst>
          </p:cNvPr>
          <p:cNvSpPr/>
          <p:nvPr/>
        </p:nvSpPr>
        <p:spPr>
          <a:xfrm>
            <a:off x="5144100" y="-85344"/>
            <a:ext cx="3999900" cy="1542528"/>
          </a:xfrm>
          <a:prstGeom prst="rect">
            <a:avLst/>
          </a:prstGeom>
          <a:solidFill>
            <a:srgbClr val="4D7C8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" name="Google Shape;68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7900" y="1552997"/>
            <a:ext cx="4356101" cy="2333204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15"/>
          <p:cNvSpPr txBox="1">
            <a:spLocks noGrp="1"/>
          </p:cNvSpPr>
          <p:nvPr>
            <p:ph type="title"/>
          </p:nvPr>
        </p:nvSpPr>
        <p:spPr>
          <a:xfrm>
            <a:off x="215899" y="5746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 Vad har vi lärt oss om investering?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70" name="Google Shape;70;p1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I modul 2 lärde vi oss om Anders och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 </a:t>
            </a:r>
            <a:r>
              <a:rPr lang="da" b="1" dirty="0">
                <a:latin typeface="Quicksand Medium" pitchFamily="2" charset="0"/>
              </a:rPr>
              <a:t>investeringsbeslut</a:t>
            </a:r>
            <a:r>
              <a:rPr lang="da" dirty="0">
                <a:latin typeface="Quicksand Medium" pitchFamily="2" charset="0"/>
              </a:rPr>
              <a:t>. Vilka var några av de viktigaste punkterna vi diskuterade?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Marknadsekonomi och investering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Privatekonomi och investering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Investeringsbegrepp (t.ex. risk och etik mm.)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r>
              <a:rPr lang="da" b="1" dirty="0">
                <a:latin typeface="Quicksand Medium" pitchFamily="2" charset="0"/>
              </a:rPr>
              <a:t>I dag</a:t>
            </a:r>
            <a:r>
              <a:rPr lang="da" dirty="0">
                <a:latin typeface="Quicksand Medium" pitchFamily="2" charset="0"/>
              </a:rPr>
              <a:t> ska vi dyka djupare ner i koncepten investering och riskstyrning.</a:t>
            </a:r>
            <a:endParaRPr dirty="0">
              <a:latin typeface="Quicksand Medium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>
            <a:spLocks noGrp="1"/>
          </p:cNvSpPr>
          <p:nvPr>
            <p:ph type="title"/>
          </p:nvPr>
        </p:nvSpPr>
        <p:spPr>
          <a:xfrm>
            <a:off x="337100" y="604990"/>
            <a:ext cx="4370028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solidFill>
                  <a:srgbClr val="57DCC9"/>
                </a:solidFill>
                <a:latin typeface="Quicksand Medium" pitchFamily="2" charset="0"/>
              </a:rPr>
              <a:t>Presentationer: 2a och 2b “Aktieportfölj”</a:t>
            </a:r>
            <a:endParaRPr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77" name="Google Shape;77;p16"/>
          <p:cNvSpPr txBox="1">
            <a:spLocks noGrp="1"/>
          </p:cNvSpPr>
          <p:nvPr>
            <p:ph type="body" idx="1"/>
          </p:nvPr>
        </p:nvSpPr>
        <p:spPr>
          <a:xfrm>
            <a:off x="337100" y="1469190"/>
            <a:ext cx="42603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Låt oss sätta igång med presentationerna av  case-uppgifterna 2a och 2b.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Vi kommer att diskutera: 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Skillnaderna i Anders och </a:t>
            </a:r>
            <a:r>
              <a:rPr lang="sv-SE" dirty="0">
                <a:latin typeface="Quicksand Medium" pitchFamily="2" charset="0"/>
              </a:rPr>
              <a:t>Anna</a:t>
            </a:r>
            <a:r>
              <a:rPr lang="da" dirty="0">
                <a:latin typeface="Quicksand Medium" pitchFamily="2" charset="0"/>
              </a:rPr>
              <a:t>s investeringsval, riskprofiler och etiska överväganden. </a:t>
            </a:r>
            <a:br>
              <a:rPr lang="da" dirty="0">
                <a:latin typeface="Quicksand Medium" pitchFamily="2" charset="0"/>
              </a:rPr>
            </a:b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Vad lägger ni märke till med deras olika strategier?</a:t>
            </a:r>
            <a:endParaRPr dirty="0">
              <a:latin typeface="Quicksand Medium" pitchFamily="2" charset="0"/>
            </a:endParaRP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FD791591-D2EF-5548-8EF9-8D3A3C412499}"/>
              </a:ext>
            </a:extLst>
          </p:cNvPr>
          <p:cNvSpPr/>
          <p:nvPr/>
        </p:nvSpPr>
        <p:spPr>
          <a:xfrm>
            <a:off x="5144100" y="0"/>
            <a:ext cx="3999900" cy="1457184"/>
          </a:xfrm>
          <a:prstGeom prst="rect">
            <a:avLst/>
          </a:prstGeom>
          <a:solidFill>
            <a:srgbClr val="D7BFB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1177690"/>
            <a:ext cx="3999900" cy="3965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ktangel 1">
            <a:extLst>
              <a:ext uri="{FF2B5EF4-FFF2-40B4-BE49-F238E27FC236}">
                <a16:creationId xmlns:a16="http://schemas.microsoft.com/office/drawing/2014/main" id="{031A8A88-0CBB-6983-9B34-03E55023F31D}"/>
              </a:ext>
            </a:extLst>
          </p:cNvPr>
          <p:cNvSpPr/>
          <p:nvPr/>
        </p:nvSpPr>
        <p:spPr>
          <a:xfrm>
            <a:off x="5144100" y="-39890"/>
            <a:ext cx="3999900" cy="5183389"/>
          </a:xfrm>
          <a:prstGeom prst="rect">
            <a:avLst/>
          </a:prstGeom>
          <a:solidFill>
            <a:srgbClr val="D5A08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latin typeface="Quicksand Medium" pitchFamily="2" charset="0"/>
            </a:endParaRPr>
          </a:p>
        </p:txBody>
      </p:sp>
      <p:sp>
        <p:nvSpPr>
          <p:cNvPr id="84" name="Google Shape;84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4113996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Din riskprofil och etiska investeringskompass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85" name="Google Shape;85;p17"/>
          <p:cNvSpPr txBox="1">
            <a:spLocks noGrp="1"/>
          </p:cNvSpPr>
          <p:nvPr>
            <p:ph type="body" idx="1"/>
          </p:nvPr>
        </p:nvSpPr>
        <p:spPr>
          <a:xfrm>
            <a:off x="311700" y="1381075"/>
            <a:ext cx="452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dirty="0">
                <a:latin typeface="Quicksand Medium" pitchFamily="2" charset="0"/>
              </a:rPr>
              <a:t>Nu är det din tur. Gör din egen riskprofil och etiska investeringskompass. </a:t>
            </a:r>
            <a:br>
              <a:rPr lang="da" dirty="0">
                <a:latin typeface="Quicksand Medium" pitchFamily="2" charset="0"/>
              </a:rPr>
            </a:br>
            <a:r>
              <a:rPr lang="da" dirty="0">
                <a:latin typeface="Quicksand Medium" pitchFamily="2" charset="0"/>
              </a:rPr>
              <a:t>Tänk över hur din riskprofil och etiska överväganden påverkar dina investeringsbeslut.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Hur kommer din riskprofil och etiska kompass påverka dina investeringsbeslut?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Quicksand Medium" pitchFamily="2" charset="0"/>
            </a:endParaRPr>
          </a:p>
        </p:txBody>
      </p:sp>
      <p:pic>
        <p:nvPicPr>
          <p:cNvPr id="87" name="Google Shape;8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4100" y="685920"/>
            <a:ext cx="3999900" cy="37626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b="1" dirty="0">
                <a:solidFill>
                  <a:srgbClr val="57DCC9"/>
                </a:solidFill>
                <a:latin typeface="Quicksand Medium" pitchFamily="2" charset="0"/>
              </a:rPr>
              <a:t>Låt Aktiekampen börja!</a:t>
            </a:r>
            <a:endParaRPr b="1" dirty="0">
              <a:solidFill>
                <a:srgbClr val="57DCC9"/>
              </a:solidFill>
              <a:latin typeface="Quicksand Medium" pitchFamily="2" charset="0"/>
            </a:endParaRPr>
          </a:p>
        </p:txBody>
      </p:sp>
      <p:sp>
        <p:nvSpPr>
          <p:cNvPr id="93" name="Google Shape;93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>
                <a:latin typeface="Quicksand Medium" pitchFamily="2" charset="0"/>
              </a:rPr>
              <a:t>Instruktioner till spelet: </a:t>
            </a: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120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I Aktiekampen tävlar och kämpar vi mot varandra i grupper.</a:t>
            </a:r>
            <a:br>
              <a:rPr lang="da" dirty="0">
                <a:latin typeface="Quicksand Medium" pitchFamily="2" charset="0"/>
              </a:rPr>
            </a:b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Kom ihåg att logga era investeringsbeslut och använda beslutsarket för att spåra gruppens utveckling i portföljen.</a:t>
            </a:r>
            <a:br>
              <a:rPr lang="da" dirty="0">
                <a:latin typeface="Quicksand Medium" pitchFamily="2" charset="0"/>
              </a:rPr>
            </a:br>
            <a:endParaRPr dirty="0">
              <a:latin typeface="Quicksand Medium" pitchFamily="2" charset="0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da" dirty="0">
                <a:latin typeface="Quicksand Medium" pitchFamily="2" charset="0"/>
              </a:rPr>
              <a:t>Till nästa och sista modulen ska grupperna fundera på en presentation (se uppgift 3).</a:t>
            </a:r>
            <a:endParaRPr dirty="0">
              <a:latin typeface="Quicksand Medium" pitchFamily="2" charset="0"/>
            </a:endParaRPr>
          </a:p>
          <a:p>
            <a:pPr marL="0" lvl="0" indent="0" algn="l" rtl="0">
              <a:spcBef>
                <a:spcPts val="1200"/>
              </a:spcBef>
              <a:spcAft>
                <a:spcPts val="1200"/>
              </a:spcAft>
              <a:buNone/>
            </a:pPr>
            <a:endParaRPr dirty="0">
              <a:latin typeface="Quicksand Medium" pitchFamily="2" charset="0"/>
            </a:endParaRPr>
          </a:p>
        </p:txBody>
      </p:sp>
      <p:pic>
        <p:nvPicPr>
          <p:cNvPr id="5" name="Billede 4">
            <a:extLst>
              <a:ext uri="{FF2B5EF4-FFF2-40B4-BE49-F238E27FC236}">
                <a16:creationId xmlns:a16="http://schemas.microsoft.com/office/drawing/2014/main" id="{DD3854EC-E377-C683-61DB-6CBCDAA6CD4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1" y="865823"/>
            <a:ext cx="7374948" cy="414840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107;p3">
            <a:extLst>
              <a:ext uri="{FF2B5EF4-FFF2-40B4-BE49-F238E27FC236}">
                <a16:creationId xmlns:a16="http://schemas.microsoft.com/office/drawing/2014/main" id="{59033F23-2D5A-E1B2-F093-92083192A383}"/>
              </a:ext>
            </a:extLst>
          </p:cNvPr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rgbClr val="323343"/>
          </a:solidFill>
          <a:ln>
            <a:noFill/>
          </a:ln>
          <a:effectLst/>
        </p:spPr>
        <p:txBody>
          <a:bodyPr spcFirstLastPara="1" wrap="square" lIns="121900" tIns="60933" rIns="121900" bIns="60933" anchor="ctr" anchorCtr="0">
            <a:noAutofit/>
          </a:bodyPr>
          <a:lstStyle/>
          <a:p>
            <a:pPr algn="ctr"/>
            <a:endParaRPr lang="da-DK" sz="2400">
              <a:solidFill>
                <a:schemeClr val="bg1"/>
              </a:solidFill>
              <a:latin typeface="Quicksand Medium" pitchFamily="2" charset="0"/>
              <a:ea typeface="Calibri"/>
              <a:cs typeface="Calibri"/>
              <a:sym typeface="Calibri"/>
            </a:endParaRPr>
          </a:p>
        </p:txBody>
      </p:sp>
      <p:sp>
        <p:nvSpPr>
          <p:cNvPr id="102" name="Google Shape;102;p19"/>
          <p:cNvSpPr txBox="1">
            <a:spLocks noGrp="1"/>
          </p:cNvSpPr>
          <p:nvPr>
            <p:ph type="body" idx="2"/>
          </p:nvPr>
        </p:nvSpPr>
        <p:spPr>
          <a:xfrm>
            <a:off x="4731300" y="255925"/>
            <a:ext cx="4045200" cy="465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da" b="1" dirty="0">
                <a:solidFill>
                  <a:schemeClr val="bg1"/>
                </a:solidFill>
                <a:latin typeface="Quicksand Medium" pitchFamily="2" charset="0"/>
              </a:rPr>
              <a:t>Läxa till nästa gång:</a:t>
            </a:r>
            <a:endParaRPr b="1"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342900" algn="l" rtl="0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Förbered en presentation till nästa session, som innehåller din investeringsstrategi, riskprofil, etiska kompass och de ekonomiska resultaten av era investeringar i Aktiekampen.</a:t>
            </a:r>
            <a:br>
              <a:rPr lang="da" dirty="0">
                <a:solidFill>
                  <a:schemeClr val="bg1"/>
                </a:solidFill>
                <a:latin typeface="Quicksand Medium" pitchFamily="2" charset="0"/>
              </a:rPr>
            </a:b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da" dirty="0">
                <a:solidFill>
                  <a:schemeClr val="bg1"/>
                </a:solidFill>
                <a:latin typeface="Quicksand Medium" pitchFamily="2" charset="0"/>
              </a:rPr>
              <a:t>Gruppen får också 30 minuter för att göra färdig och öva på presentationen.</a:t>
            </a:r>
            <a:br>
              <a:rPr lang="da" dirty="0">
                <a:solidFill>
                  <a:schemeClr val="bg1"/>
                </a:solidFill>
                <a:latin typeface="Quicksand Medium" pitchFamily="2" charset="0"/>
              </a:rPr>
            </a:br>
            <a:endParaRPr dirty="0">
              <a:solidFill>
                <a:schemeClr val="bg1"/>
              </a:solidFill>
              <a:latin typeface="Quicksand Medium" pitchFamily="2" charset="0"/>
            </a:endParaRPr>
          </a:p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Char char="●"/>
            </a:pPr>
            <a:r>
              <a:rPr lang="da" sz="2800" i="1" u="sng" dirty="0">
                <a:solidFill>
                  <a:schemeClr val="bg1"/>
                </a:solidFill>
                <a:latin typeface="Quicksand Medium" pitchFamily="2" charset="0"/>
              </a:rPr>
              <a:t>God investeringslust!</a:t>
            </a:r>
            <a:endParaRPr sz="2800" i="1" u="sng" dirty="0">
              <a:solidFill>
                <a:schemeClr val="bg1"/>
              </a:solidFill>
              <a:latin typeface="Quicksand Medium" pitchFamily="2" charset="0"/>
            </a:endParaRPr>
          </a:p>
        </p:txBody>
      </p:sp>
      <p:sp>
        <p:nvSpPr>
          <p:cNvPr id="10" name="Google Shape;161;p25">
            <a:extLst>
              <a:ext uri="{FF2B5EF4-FFF2-40B4-BE49-F238E27FC236}">
                <a16:creationId xmlns:a16="http://schemas.microsoft.com/office/drawing/2014/main" id="{A487349F-2F88-F17E-775E-C7D53926C3B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5125" y="841243"/>
            <a:ext cx="4401750" cy="19764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b" anchorCtr="0">
            <a:normAutofit/>
          </a:bodyPr>
          <a:lstStyle/>
          <a:p>
            <a:r>
              <a:rPr lang="da" sz="4000" dirty="0">
                <a:solidFill>
                  <a:srgbClr val="57DCC9"/>
                </a:solidFill>
                <a:latin typeface="Quicksand Medium" pitchFamily="2" charset="0"/>
              </a:rPr>
              <a:t>Förberedelse</a:t>
            </a:r>
            <a:r>
              <a:rPr lang="da" sz="4000" dirty="0">
                <a:solidFill>
                  <a:srgbClr val="30D4BC"/>
                </a:solidFill>
                <a:latin typeface="Quicksand Medium" pitchFamily="2" charset="0"/>
              </a:rPr>
              <a:t> för nästa modul</a:t>
            </a:r>
            <a:endParaRPr sz="4000" dirty="0">
              <a:solidFill>
                <a:srgbClr val="30D4BC"/>
              </a:solidFill>
              <a:latin typeface="Quicksand Medium" pitchFamily="2" charset="0"/>
            </a:endParaRPr>
          </a:p>
        </p:txBody>
      </p:sp>
      <p:sp>
        <p:nvSpPr>
          <p:cNvPr id="11" name="Google Shape;162;p25">
            <a:extLst>
              <a:ext uri="{FF2B5EF4-FFF2-40B4-BE49-F238E27FC236}">
                <a16:creationId xmlns:a16="http://schemas.microsoft.com/office/drawing/2014/main" id="{B03C292B-1463-B4A5-55B0-483C0EB4E27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85125" y="2934443"/>
            <a:ext cx="4401750" cy="1646800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rmAutofit/>
          </a:bodyPr>
          <a:lstStyle/>
          <a:p>
            <a:pPr marL="0" indent="0"/>
            <a:r>
              <a:rPr lang="da" sz="2000" dirty="0">
                <a:latin typeface="Quicksand Medium" pitchFamily="2" charset="0"/>
              </a:rPr>
              <a:t>Innan vi säger “tack för i dag”</a:t>
            </a:r>
            <a:endParaRPr sz="2000" dirty="0">
              <a:latin typeface="Quicksand Medium" pitchFamily="2" charset="0"/>
            </a:endParaRPr>
          </a:p>
        </p:txBody>
      </p:sp>
      <p:sp>
        <p:nvSpPr>
          <p:cNvPr id="12" name="Tekstfelt 2">
            <a:extLst>
              <a:ext uri="{FF2B5EF4-FFF2-40B4-BE49-F238E27FC236}">
                <a16:creationId xmlns:a16="http://schemas.microsoft.com/office/drawing/2014/main" id="{9AB7146A-F61E-DF84-53FB-32A753317B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725860"/>
            <a:ext cx="4572000" cy="2730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rot="0" vert="horz" wrap="square" lIns="121920" tIns="60960" rIns="121920" bIns="60960" anchor="t" anchorCtr="0">
            <a:spAutoFit/>
          </a:bodyPr>
          <a:lstStyle/>
          <a:p>
            <a:pPr algn="ctr">
              <a:lnSpc>
                <a:spcPct val="115000"/>
              </a:lnSpc>
              <a:spcAft>
                <a:spcPts val="1333"/>
              </a:spcAft>
            </a:pPr>
            <a:r>
              <a:rPr lang="da-DK" sz="900" dirty="0">
                <a:latin typeface="Quicksand"/>
                <a:ea typeface="Calibri" panose="020F0502020204030204" pitchFamily="34" charset="0"/>
                <a:cs typeface="Arial" panose="020B0604020202020204" pitchFamily="34" charset="0"/>
              </a:rPr>
              <a:t>www.undervisning.aktiedysten.dk © 2023 Aktiedysten og Balalli Da Silveira M. Degas</a:t>
            </a:r>
            <a:endParaRPr lang="da-DK" sz="105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363</Words>
  <Application>Microsoft Office PowerPoint</Application>
  <PresentationFormat>Affichage à l'écran (16:9)</PresentationFormat>
  <Paragraphs>36</Paragraphs>
  <Slides>7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2" baseType="lpstr">
      <vt:lpstr>Arial</vt:lpstr>
      <vt:lpstr>Calibri</vt:lpstr>
      <vt:lpstr>Quicksand</vt:lpstr>
      <vt:lpstr>Quicksand Medium</vt:lpstr>
      <vt:lpstr>Simple Light</vt:lpstr>
      <vt:lpstr>Ekonomiskt grundförlopp med aktiehandel och investering</vt:lpstr>
      <vt:lpstr>Diskussion i grupp/klass: Aktieportfölj, riskprofil, etik</vt:lpstr>
      <vt:lpstr> Vad har vi lärt oss om investering?</vt:lpstr>
      <vt:lpstr>Presentationer: 2a och 2b “Aktieportfölj”</vt:lpstr>
      <vt:lpstr>Din riskprofil och etiska investeringskompass</vt:lpstr>
      <vt:lpstr>Låt Aktiekampen börja!</vt:lpstr>
      <vt:lpstr>Förberedelse för nästa modul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Økonomisk grundforløb med aktiehandel og investering</dc:title>
  <cp:lastModifiedBy>M.B.</cp:lastModifiedBy>
  <cp:revision>1</cp:revision>
  <dcterms:modified xsi:type="dcterms:W3CDTF">2024-09-04T09:20:02Z</dcterms:modified>
</cp:coreProperties>
</file>